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5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312" r:id="rId9"/>
    <p:sldId id="266" r:id="rId10"/>
    <p:sldId id="267" r:id="rId11"/>
    <p:sldId id="268" r:id="rId12"/>
    <p:sldId id="269" r:id="rId13"/>
    <p:sldId id="271" r:id="rId14"/>
    <p:sldId id="273" r:id="rId15"/>
    <p:sldId id="275" r:id="rId16"/>
    <p:sldId id="276" r:id="rId17"/>
    <p:sldId id="277" r:id="rId18"/>
    <p:sldId id="306" r:id="rId19"/>
    <p:sldId id="307" r:id="rId20"/>
    <p:sldId id="308" r:id="rId21"/>
    <p:sldId id="309" r:id="rId22"/>
    <p:sldId id="310" r:id="rId23"/>
    <p:sldId id="311" r:id="rId24"/>
    <p:sldId id="278" r:id="rId25"/>
    <p:sldId id="280" r:id="rId26"/>
    <p:sldId id="279" r:id="rId27"/>
    <p:sldId id="281" r:id="rId28"/>
    <p:sldId id="272" r:id="rId29"/>
    <p:sldId id="282" r:id="rId30"/>
    <p:sldId id="283" r:id="rId31"/>
    <p:sldId id="284" r:id="rId32"/>
    <p:sldId id="285" r:id="rId33"/>
    <p:sldId id="286" r:id="rId34"/>
    <p:sldId id="288" r:id="rId35"/>
    <p:sldId id="287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300" r:id="rId47"/>
    <p:sldId id="301" r:id="rId48"/>
    <p:sldId id="304" r:id="rId49"/>
    <p:sldId id="314" r:id="rId50"/>
    <p:sldId id="313" r:id="rId51"/>
    <p:sldId id="303" r:id="rId52"/>
    <p:sldId id="265" r:id="rId53"/>
    <p:sldId id="305" r:id="rId5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D91"/>
    <a:srgbClr val="005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7395" autoAdjust="0"/>
  </p:normalViewPr>
  <p:slideViewPr>
    <p:cSldViewPr>
      <p:cViewPr>
        <p:scale>
          <a:sx n="70" d="100"/>
          <a:sy n="70" d="100"/>
        </p:scale>
        <p:origin x="-11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$$\Dropbox\Seminar\Vortrag%20DCT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$$\Dropbox\Seminar\Vortrag%20DCT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val>
            <c:numRef>
              <c:f>Лист1!$A$1:$H$1</c:f>
              <c:numCache>
                <c:formatCode>General</c:formatCode>
                <c:ptCount val="8"/>
                <c:pt idx="0">
                  <c:v>16</c:v>
                </c:pt>
                <c:pt idx="1">
                  <c:v>13</c:v>
                </c:pt>
                <c:pt idx="2">
                  <c:v>8</c:v>
                </c:pt>
                <c:pt idx="3">
                  <c:v>11</c:v>
                </c:pt>
                <c:pt idx="4">
                  <c:v>12</c:v>
                </c:pt>
                <c:pt idx="5">
                  <c:v>10</c:v>
                </c:pt>
                <c:pt idx="6">
                  <c:v>12</c:v>
                </c:pt>
                <c:pt idx="7">
                  <c:v>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240896"/>
        <c:axId val="87060992"/>
      </c:lineChart>
      <c:catAx>
        <c:axId val="92240896"/>
        <c:scaling>
          <c:orientation val="minMax"/>
        </c:scaling>
        <c:delete val="0"/>
        <c:axPos val="b"/>
        <c:majorTickMark val="out"/>
        <c:minorTickMark val="none"/>
        <c:tickLblPos val="nextTo"/>
        <c:crossAx val="87060992"/>
        <c:crosses val="autoZero"/>
        <c:auto val="1"/>
        <c:lblAlgn val="ctr"/>
        <c:lblOffset val="100"/>
        <c:noMultiLvlLbl val="0"/>
      </c:catAx>
      <c:valAx>
        <c:axId val="87060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2240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val>
            <c:numRef>
              <c:f>Лист1!$A$4:$H$4</c:f>
              <c:numCache>
                <c:formatCode>General</c:formatCode>
                <c:ptCount val="8"/>
                <c:pt idx="0">
                  <c:v>34.648232278140824</c:v>
                </c:pt>
                <c:pt idx="1">
                  <c:v>-0.23738058787639194</c:v>
                </c:pt>
                <c:pt idx="2">
                  <c:v>5.4968499095786019</c:v>
                </c:pt>
                <c:pt idx="3">
                  <c:v>1.1610252359049706</c:v>
                </c:pt>
                <c:pt idx="4">
                  <c:v>4.2426406871192839</c:v>
                </c:pt>
                <c:pt idx="5">
                  <c:v>-1.1012177683690059</c:v>
                </c:pt>
                <c:pt idx="6">
                  <c:v>-1.5115029181466055</c:v>
                </c:pt>
                <c:pt idx="7">
                  <c:v>-0.61886208861073566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239872"/>
        <c:axId val="87062720"/>
      </c:lineChart>
      <c:catAx>
        <c:axId val="92239872"/>
        <c:scaling>
          <c:orientation val="minMax"/>
        </c:scaling>
        <c:delete val="0"/>
        <c:axPos val="b"/>
        <c:majorTickMark val="out"/>
        <c:minorTickMark val="none"/>
        <c:tickLblPos val="nextTo"/>
        <c:crossAx val="87062720"/>
        <c:crosses val="autoZero"/>
        <c:auto val="1"/>
        <c:lblAlgn val="ctr"/>
        <c:lblOffset val="100"/>
        <c:noMultiLvlLbl val="0"/>
      </c:catAx>
      <c:valAx>
        <c:axId val="87062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2239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D6B3C-D82B-4B8B-B3BD-8ED8F2EAAFB4}" type="datetimeFigureOut">
              <a:rPr lang="de-DE" smtClean="0"/>
              <a:t>05.09.2012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B70C0-6CBE-4DA3-8AB0-055D47A06E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97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72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020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0201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0201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72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0201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8569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8856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020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72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2B70C0-6CBE-4DA3-8AB0-055D47A06EB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90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de-DE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877E6-EF48-4496-B40D-AD3F627215FB}" type="datetime1">
              <a:rPr lang="de-DE" smtClean="0"/>
              <a:t>05.09.2012</a:t>
            </a:fld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28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5FD3-7306-4D4D-90AA-C382D4BB20A3}" type="datetime1">
              <a:rPr lang="de-DE" smtClean="0"/>
              <a:t>05.09.2012</a:t>
            </a:fld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36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21D1-3664-40C9-ADE9-6DA3ADABA9D1}" type="datetime1">
              <a:rPr lang="de-DE" smtClean="0"/>
              <a:t>05.09.2012</a:t>
            </a:fld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130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861E2-6898-4402-BB96-28E0877E1FC7}" type="datetime1">
              <a:rPr lang="de-DE" smtClean="0"/>
              <a:t>05.09.2012</a:t>
            </a:fld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92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CA1DE-D303-4BE0-BADF-349D5339C53D}" type="datetime1">
              <a:rPr lang="de-DE" smtClean="0"/>
              <a:t>05.09.2012</a:t>
            </a:fld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285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1EB0F-D978-4834-A359-0AA6DF1539F9}" type="datetime1">
              <a:rPr lang="de-DE" smtClean="0"/>
              <a:t>05.09.2012</a:t>
            </a:fld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40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72FF5-A0A7-4FB9-8369-5226FA153376}" type="datetime1">
              <a:rPr lang="de-DE" smtClean="0"/>
              <a:t>05.09.2012</a:t>
            </a:fld>
            <a:endParaRPr lang="de-D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43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75E3A-92E2-40F2-BD08-9D6C6822288A}" type="datetime1">
              <a:rPr lang="de-DE" smtClean="0"/>
              <a:t>05.09.2012</a:t>
            </a:fld>
            <a:endParaRPr lang="de-D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99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DF48-7765-41F2-B843-A4C9AD64C875}" type="datetime1">
              <a:rPr lang="de-DE" smtClean="0"/>
              <a:t>05.09.2012</a:t>
            </a:fld>
            <a:endParaRPr lang="de-D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99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3B7E-5968-410E-B4C5-1584BBC5B1C4}" type="datetime1">
              <a:rPr lang="de-DE" smtClean="0"/>
              <a:t>05.09.2012</a:t>
            </a:fld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011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54FE3-0BDD-45AB-802C-D1B114E01F2A}" type="datetime1">
              <a:rPr lang="de-DE" smtClean="0"/>
              <a:t>05.09.2012</a:t>
            </a:fld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6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de-DE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de-DE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A9A73-AACE-4763-BA78-1A4544DA954B}" type="datetime1">
              <a:rPr lang="de-DE" smtClean="0"/>
              <a:t>05.09.2012</a:t>
            </a:fld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64256-2E1E-4484-AFC4-D0CE6E7686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45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47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330.png"/><Relationship Id="rId4" Type="http://schemas.openxmlformats.org/officeDocument/2006/relationships/image" Target="../media/image33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58.png"/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12" Type="http://schemas.openxmlformats.org/officeDocument/2006/relationships/image" Target="../media/image31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30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3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3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3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png"/><Relationship Id="rId9" Type="http://schemas.openxmlformats.org/officeDocument/2006/relationships/image" Target="../media/image1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 flipV="1">
            <a:off x="-2515" y="1916832"/>
            <a:ext cx="9144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0" y="3933056"/>
            <a:ext cx="9144000" cy="21602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e-DE" sz="7200" dirty="0" smtClean="0"/>
              <a:t>JPEG</a:t>
            </a:r>
            <a:br>
              <a:rPr lang="de-DE" sz="7200" dirty="0" smtClean="0"/>
            </a:br>
            <a:r>
              <a:rPr lang="de-DE" sz="3100" dirty="0" smtClean="0">
                <a:solidFill>
                  <a:schemeClr val="bg1">
                    <a:lumMod val="50000"/>
                  </a:schemeClr>
                </a:solidFill>
              </a:rPr>
              <a:t>Seminar: Kompressionsalgorithmen</a:t>
            </a:r>
            <a:endParaRPr lang="de-DE" sz="7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79440"/>
            <a:ext cx="6400800" cy="841648"/>
          </a:xfr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</a:rPr>
              <a:t>Ruslan Ragimov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6165304"/>
            <a:ext cx="4139952" cy="48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6165543"/>
            <a:ext cx="2153019" cy="5831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flipV="1">
            <a:off x="-2515" y="0"/>
            <a:ext cx="9144000" cy="18088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Прямоугольник 10"/>
          <p:cNvSpPr/>
          <p:nvPr/>
        </p:nvSpPr>
        <p:spPr>
          <a:xfrm>
            <a:off x="141946" y="4077072"/>
            <a:ext cx="5870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err="1" smtClean="0"/>
              <a:t>Theoretical</a:t>
            </a:r>
            <a:r>
              <a:rPr lang="de-DE" sz="2000" b="1" dirty="0" smtClean="0"/>
              <a:t> Computer Science</a:t>
            </a:r>
          </a:p>
          <a:p>
            <a:r>
              <a:rPr lang="de-DE" sz="2000" dirty="0" smtClean="0"/>
              <a:t>Prof. Peter </a:t>
            </a:r>
            <a:r>
              <a:rPr lang="de-DE" sz="2000" dirty="0" err="1" smtClean="0"/>
              <a:t>Rossmanith</a:t>
            </a:r>
            <a:endParaRPr lang="de-DE" sz="2000" dirty="0" smtClean="0"/>
          </a:p>
          <a:p>
            <a:r>
              <a:rPr lang="de-DE" sz="2000" dirty="0" smtClean="0"/>
              <a:t>Betreuer: </a:t>
            </a:r>
          </a:p>
          <a:p>
            <a:r>
              <a:rPr lang="de-DE" sz="2000" dirty="0"/>
              <a:t> </a:t>
            </a:r>
            <a:r>
              <a:rPr lang="de-DE" sz="2000" dirty="0" smtClean="0"/>
              <a:t> Alexander Langer </a:t>
            </a:r>
          </a:p>
          <a:p>
            <a:r>
              <a:rPr lang="de-DE" sz="2000" dirty="0"/>
              <a:t> </a:t>
            </a:r>
            <a:r>
              <a:rPr lang="de-DE" sz="2000" dirty="0" smtClean="0"/>
              <a:t> Felix </a:t>
            </a:r>
            <a:r>
              <a:rPr lang="de-DE" sz="2000" dirty="0" err="1" smtClean="0"/>
              <a:t>Reidl</a:t>
            </a:r>
            <a:endParaRPr lang="de-DE" sz="2000" dirty="0" smtClean="0"/>
          </a:p>
          <a:p>
            <a:r>
              <a:rPr lang="de-DE" sz="2000" dirty="0" smtClean="0"/>
              <a:t>4.07.2012</a:t>
            </a:r>
            <a:endParaRPr lang="de-DE" sz="2000" dirty="0"/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-2515" y="1808820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-2515" y="393305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195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Strategien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10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Kompressionsstrategien: </a:t>
            </a:r>
          </a:p>
          <a:p>
            <a:pPr lvl="1">
              <a:buFont typeface="Arial" pitchFamily="34" charset="0"/>
              <a:buChar char="•"/>
            </a:pPr>
            <a:r>
              <a:rPr lang="de-DE" sz="2600" b="1" dirty="0"/>
              <a:t> </a:t>
            </a:r>
            <a:r>
              <a:rPr lang="de-DE" sz="2600" b="1" dirty="0" smtClean="0"/>
              <a:t>Sequenziell</a:t>
            </a:r>
            <a:r>
              <a:rPr lang="de-DE" sz="2600" dirty="0" smtClean="0"/>
              <a:t>: </a:t>
            </a:r>
          </a:p>
          <a:p>
            <a:pPr lvl="2">
              <a:buFont typeface="Wingdings" pitchFamily="2" charset="2"/>
              <a:buChar char="Ø"/>
            </a:pPr>
            <a:r>
              <a:rPr lang="de-DE" sz="2200" dirty="0" smtClean="0"/>
              <a:t> Jede Farbkomponente</a:t>
            </a:r>
          </a:p>
          <a:p>
            <a:pPr lvl="3">
              <a:buFont typeface="Symbol" pitchFamily="18" charset="2"/>
              <a:buChar char="-"/>
            </a:pPr>
            <a:r>
              <a:rPr lang="de-DE" sz="1800" dirty="0" smtClean="0"/>
              <a:t>von links nach rechts </a:t>
            </a:r>
          </a:p>
          <a:p>
            <a:pPr lvl="3">
              <a:buFont typeface="Symbol" pitchFamily="18" charset="2"/>
              <a:buChar char="-"/>
            </a:pPr>
            <a:r>
              <a:rPr lang="de-DE" sz="1800" dirty="0" smtClean="0"/>
              <a:t>von oben nach unten</a:t>
            </a:r>
          </a:p>
          <a:p>
            <a:pPr lvl="1">
              <a:buFont typeface="Wingdings" pitchFamily="2" charset="2"/>
              <a:buChar char="Ø"/>
            </a:pPr>
            <a:endParaRPr lang="de-DE" sz="2200" dirty="0" smtClean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179512" y="3063094"/>
            <a:ext cx="8712968" cy="173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de-DE" sz="2600" b="1" dirty="0" smtClean="0"/>
              <a:t> Progressiv</a:t>
            </a:r>
            <a:r>
              <a:rPr lang="de-DE" sz="2600" dirty="0" smtClean="0"/>
              <a:t>: </a:t>
            </a:r>
          </a:p>
          <a:p>
            <a:pPr lvl="2">
              <a:buFont typeface="Wingdings" pitchFamily="2" charset="2"/>
              <a:buChar char="Ø"/>
            </a:pPr>
            <a:r>
              <a:rPr lang="de-DE" sz="2200" dirty="0" smtClean="0"/>
              <a:t> Mehrfache Blöcke (Scans)</a:t>
            </a:r>
          </a:p>
          <a:p>
            <a:pPr lvl="3">
              <a:buFont typeface="Symbol" pitchFamily="18" charset="2"/>
              <a:buChar char="-"/>
            </a:pPr>
            <a:r>
              <a:rPr lang="de-DE" sz="1800" dirty="0" smtClean="0"/>
              <a:t>von grober zu detaillierter Darstellung</a:t>
            </a:r>
          </a:p>
          <a:p>
            <a:pPr lvl="1">
              <a:buFont typeface="Wingdings" pitchFamily="2" charset="2"/>
              <a:buChar char="Ø"/>
            </a:pPr>
            <a:endParaRPr lang="de-DE" sz="22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30" y="3284985"/>
            <a:ext cx="1065660" cy="106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3284984"/>
            <a:ext cx="1065659" cy="1065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074" y="3284985"/>
            <a:ext cx="1052176" cy="105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Объект 2"/>
          <p:cNvSpPr txBox="1">
            <a:spLocks/>
          </p:cNvSpPr>
          <p:nvPr/>
        </p:nvSpPr>
        <p:spPr>
          <a:xfrm>
            <a:off x="179512" y="4359238"/>
            <a:ext cx="8712968" cy="1013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de-DE" sz="2600" b="1" dirty="0" smtClean="0"/>
              <a:t> Hierarchisch</a:t>
            </a:r>
            <a:r>
              <a:rPr lang="de-DE" sz="2600" dirty="0" smtClean="0"/>
              <a:t>: </a:t>
            </a:r>
          </a:p>
          <a:p>
            <a:pPr lvl="2">
              <a:buFont typeface="Wingdings" pitchFamily="2" charset="2"/>
              <a:buChar char="Ø"/>
            </a:pPr>
            <a:r>
              <a:rPr lang="de-DE" sz="2200" dirty="0" smtClean="0"/>
              <a:t> Mehrfache Auflösungen</a:t>
            </a:r>
            <a:endParaRPr lang="de-DE" sz="1800" dirty="0" smtClean="0"/>
          </a:p>
          <a:p>
            <a:pPr lvl="1">
              <a:buFont typeface="Wingdings" pitchFamily="2" charset="2"/>
              <a:buChar char="Ø"/>
            </a:pPr>
            <a:endParaRPr lang="de-DE" sz="2200" dirty="0" smtClean="0"/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614" y="1911127"/>
            <a:ext cx="1052176" cy="105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714" y="1911127"/>
            <a:ext cx="1052176" cy="105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074" y="1911127"/>
            <a:ext cx="1052176" cy="105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5436096" y="2132856"/>
            <a:ext cx="1192702" cy="9302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Прямоугольник 38"/>
          <p:cNvSpPr/>
          <p:nvPr/>
        </p:nvSpPr>
        <p:spPr>
          <a:xfrm>
            <a:off x="6588224" y="2521471"/>
            <a:ext cx="1192702" cy="5701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Объект 2"/>
          <p:cNvSpPr txBox="1">
            <a:spLocks/>
          </p:cNvSpPr>
          <p:nvPr/>
        </p:nvSpPr>
        <p:spPr>
          <a:xfrm>
            <a:off x="179512" y="5295342"/>
            <a:ext cx="8712968" cy="1013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itchFamily="34" charset="0"/>
              <a:buChar char="•"/>
            </a:pPr>
            <a:r>
              <a:rPr lang="de-DE" sz="2600" b="1" dirty="0" smtClean="0"/>
              <a:t> Verlustfrei (</a:t>
            </a:r>
            <a:r>
              <a:rPr lang="de-DE" sz="2600" b="1" dirty="0" err="1" smtClean="0"/>
              <a:t>Lossless</a:t>
            </a:r>
            <a:r>
              <a:rPr lang="de-DE" sz="2600" b="1" dirty="0" smtClean="0"/>
              <a:t>)</a:t>
            </a:r>
            <a:endParaRPr lang="de-DE" sz="1800" dirty="0" smtClean="0"/>
          </a:p>
          <a:p>
            <a:pPr lvl="1">
              <a:buFont typeface="Wingdings" pitchFamily="2" charset="2"/>
              <a:buChar char="Ø"/>
            </a:pPr>
            <a:endParaRPr lang="de-DE" sz="2200" dirty="0" smtClean="0"/>
          </a:p>
        </p:txBody>
      </p:sp>
      <p:sp>
        <p:nvSpPr>
          <p:cNvPr id="3" name="Правая фигурная скобка 2"/>
          <p:cNvSpPr/>
          <p:nvPr/>
        </p:nvSpPr>
        <p:spPr>
          <a:xfrm flipH="1">
            <a:off x="467544" y="1628800"/>
            <a:ext cx="288032" cy="3600400"/>
          </a:xfrm>
          <a:prstGeom prst="rightBrace">
            <a:avLst>
              <a:gd name="adj1" fmla="val 8333"/>
              <a:gd name="adj2" fmla="val 48174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Box 3"/>
          <p:cNvSpPr txBox="1"/>
          <p:nvPr/>
        </p:nvSpPr>
        <p:spPr>
          <a:xfrm rot="16200000">
            <a:off x="-325828" y="3119273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tx2"/>
                </a:solidFill>
              </a:rPr>
              <a:t>Baseline</a:t>
            </a:r>
            <a:endParaRPr lang="de-DE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/>
      <p:bldP spid="40" grpId="0"/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6902383" y="1124744"/>
            <a:ext cx="936104" cy="369332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46000"/>
                </a:schemeClr>
              </a:gs>
              <a:gs pos="80000">
                <a:schemeClr val="accent1">
                  <a:shade val="93000"/>
                  <a:satMod val="130000"/>
                  <a:alpha val="39000"/>
                </a:schemeClr>
              </a:gs>
              <a:gs pos="100000">
                <a:schemeClr val="accent1">
                  <a:shade val="94000"/>
                  <a:satMod val="135000"/>
                  <a:alpha val="66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Stufen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11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(De-) Kompressionsstufen: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62429" y="1991172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Bildvorbereitung</a:t>
            </a:r>
            <a:endParaRPr lang="de-DE" sz="1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62429" y="275531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DCT</a:t>
            </a:r>
            <a:endParaRPr lang="de-DE" sz="1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62429" y="4223895"/>
            <a:ext cx="2039271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Kodierung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62429" y="3489607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Quantisierung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62429" y="49262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1991172"/>
            <a:ext cx="0" cy="3382044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121222" y="1991171"/>
            <a:ext cx="0" cy="3368187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379682" y="3331166"/>
            <a:ext cx="2902665" cy="601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732344" y="3079993"/>
            <a:ext cx="2902665" cy="10971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Dekomprimierung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01333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dirty="0" smtClean="0"/>
              <a:t>Normales Bild</a:t>
            </a:r>
            <a:endParaRPr lang="de-DE" dirty="0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013464" y="213285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Прямоугольник 31"/>
          <p:cNvSpPr/>
          <p:nvPr/>
        </p:nvSpPr>
        <p:spPr>
          <a:xfrm>
            <a:off x="6900779" y="440120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sz="1400" dirty="0" smtClean="0"/>
              <a:t>Komprimiertes Bild</a:t>
            </a:r>
            <a:endParaRPr lang="de-DE" sz="1400" dirty="0"/>
          </a:p>
        </p:txBody>
      </p:sp>
      <p:sp>
        <p:nvSpPr>
          <p:cNvPr id="33" name="Улыбающееся лицо 32"/>
          <p:cNvSpPr/>
          <p:nvPr/>
        </p:nvSpPr>
        <p:spPr>
          <a:xfrm>
            <a:off x="7518707" y="452072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Прямая соединительная линия 30"/>
          <p:cNvCxnSpPr>
            <a:stCxn id="14" idx="0"/>
          </p:cNvCxnSpPr>
          <p:nvPr/>
        </p:nvCxnSpPr>
        <p:spPr>
          <a:xfrm flipH="1" flipV="1">
            <a:off x="1257628" y="1755438"/>
            <a:ext cx="2004" cy="25790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59632" y="1770961"/>
            <a:ext cx="3240758" cy="185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4483865" y="1759945"/>
            <a:ext cx="3195" cy="231227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0"/>
            <a:endCxn id="3" idx="2"/>
          </p:cNvCxnSpPr>
          <p:nvPr/>
        </p:nvCxnSpPr>
        <p:spPr>
          <a:xfrm flipV="1">
            <a:off x="4487061" y="2438130"/>
            <a:ext cx="0" cy="317188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6" idx="0"/>
            <a:endCxn id="24" idx="2"/>
          </p:cNvCxnSpPr>
          <p:nvPr/>
        </p:nvCxnSpPr>
        <p:spPr>
          <a:xfrm flipV="1">
            <a:off x="4487061" y="3202276"/>
            <a:ext cx="0" cy="287331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0"/>
            <a:endCxn id="26" idx="2"/>
          </p:cNvCxnSpPr>
          <p:nvPr/>
        </p:nvCxnSpPr>
        <p:spPr>
          <a:xfrm flipV="1">
            <a:off x="4482065" y="3936565"/>
            <a:ext cx="4996" cy="28733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7" idx="0"/>
            <a:endCxn id="25" idx="2"/>
          </p:cNvCxnSpPr>
          <p:nvPr/>
        </p:nvCxnSpPr>
        <p:spPr>
          <a:xfrm flipH="1" flipV="1">
            <a:off x="4482065" y="4670853"/>
            <a:ext cx="4996" cy="25540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27" idx="2"/>
          </p:cNvCxnSpPr>
          <p:nvPr/>
        </p:nvCxnSpPr>
        <p:spPr>
          <a:xfrm flipV="1">
            <a:off x="4481111" y="5373216"/>
            <a:ext cx="5950" cy="30322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482064" y="5654699"/>
            <a:ext cx="3282811" cy="6549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769646" y="5366667"/>
            <a:ext cx="6086" cy="304266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12160" y="112474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Modus:    Baseline  </a:t>
            </a:r>
            <a:r>
              <a:rPr lang="de-DE" dirty="0" err="1" smtClean="0"/>
              <a:t>Lossless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448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I: Bildvorbereitung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12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Bildvorbereitung:</a:t>
            </a:r>
          </a:p>
          <a:p>
            <a:pPr marL="457200" lvl="1" indent="0">
              <a:buNone/>
            </a:pPr>
            <a:r>
              <a:rPr lang="de-DE" sz="2600" b="1" dirty="0" smtClean="0">
                <a:solidFill>
                  <a:schemeClr val="tx2"/>
                </a:solidFill>
              </a:rPr>
              <a:t>1.  Transformation von RGB zur YUV</a:t>
            </a:r>
          </a:p>
          <a:p>
            <a:pPr lvl="2">
              <a:buFont typeface="Calibri" pitchFamily="34" charset="0"/>
              <a:buChar char="!"/>
            </a:pPr>
            <a:r>
              <a:rPr lang="de-DE" sz="2200" dirty="0" smtClean="0"/>
              <a:t>    Nicht für die monochromen Bilder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841" y="2744921"/>
            <a:ext cx="856280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de-DE" sz="2600" b="1" dirty="0" smtClean="0">
                <a:solidFill>
                  <a:schemeClr val="tx2"/>
                </a:solidFill>
              </a:rPr>
              <a:t>2. </a:t>
            </a:r>
            <a:r>
              <a:rPr lang="de-DE" sz="2600" b="1" dirty="0" err="1" smtClean="0">
                <a:solidFill>
                  <a:schemeClr val="tx2"/>
                </a:solidFill>
              </a:rPr>
              <a:t>Downsampling</a:t>
            </a:r>
            <a:endParaRPr lang="de-DE" sz="2600" b="1" dirty="0" smtClean="0">
              <a:solidFill>
                <a:schemeClr val="tx2"/>
              </a:solidFill>
            </a:endParaRPr>
          </a:p>
          <a:p>
            <a:pPr marL="1371600" lvl="2" indent="-457200">
              <a:buFont typeface="Wingdings" pitchFamily="2" charset="2"/>
              <a:buChar char="Ø"/>
            </a:pPr>
            <a:r>
              <a:rPr lang="de-DE" sz="2200" dirty="0" smtClean="0"/>
              <a:t> Auflösung  von Farbkomponenten verkleinern</a:t>
            </a:r>
          </a:p>
          <a:p>
            <a:pPr marL="1371600" lvl="2" indent="-457200">
              <a:buFont typeface="Calibri" pitchFamily="34" charset="0"/>
              <a:buChar char="!"/>
            </a:pPr>
            <a:r>
              <a:rPr lang="de-DE" sz="2200" dirty="0" smtClean="0"/>
              <a:t> Nicht für die monochromen Bilder</a:t>
            </a:r>
          </a:p>
          <a:p>
            <a:pPr marL="1371600" lvl="2" indent="-457200">
              <a:buFont typeface="Calibri" pitchFamily="34" charset="0"/>
              <a:buChar char="!"/>
            </a:pPr>
            <a:r>
              <a:rPr lang="de-DE" sz="2200" dirty="0" smtClean="0"/>
              <a:t> Nur für hierarchische Strategie</a:t>
            </a:r>
          </a:p>
          <a:p>
            <a:pPr marL="1371600" lvl="2" indent="-457200">
              <a:buFont typeface="Arial" pitchFamily="34" charset="0"/>
              <a:buChar char="•"/>
            </a:pPr>
            <a:endParaRPr lang="de-DE" sz="2600" b="1" dirty="0">
              <a:solidFill>
                <a:schemeClr val="tx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1958" y="4500591"/>
            <a:ext cx="85628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de-DE" sz="2600" b="1" dirty="0" smtClean="0">
                <a:solidFill>
                  <a:schemeClr val="tx2"/>
                </a:solidFill>
              </a:rPr>
              <a:t>3. Aufteilung in 8x8 Blöcke</a:t>
            </a:r>
          </a:p>
          <a:p>
            <a:pPr marL="1371600" lvl="2" indent="-457200">
              <a:buFont typeface="Wingdings" pitchFamily="2" charset="2"/>
              <a:buChar char="Ø"/>
            </a:pPr>
            <a:r>
              <a:rPr lang="de-DE" sz="2200" dirty="0" smtClean="0"/>
              <a:t> Pixel von jeder Komponente in 8x8 Blöcke teilen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6260922" y="3578530"/>
            <a:ext cx="2787978" cy="1112609"/>
            <a:chOff x="6260922" y="3578530"/>
            <a:chExt cx="2787978" cy="1112609"/>
          </a:xfrm>
        </p:grpSpPr>
        <p:sp>
          <p:nvSpPr>
            <p:cNvPr id="3" name="Блок-схема: ручное управление 2"/>
            <p:cNvSpPr/>
            <p:nvPr/>
          </p:nvSpPr>
          <p:spPr>
            <a:xfrm rot="15840914">
              <a:off x="6173784" y="3685188"/>
              <a:ext cx="1045937" cy="832622"/>
            </a:xfrm>
            <a:prstGeom prst="flowChartManualOperatio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696752" y="3679795"/>
              <a:ext cx="87243" cy="8321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6481082" y="3668403"/>
              <a:ext cx="87243" cy="91272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6893086" y="3729310"/>
              <a:ext cx="63086" cy="707802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>
              <a:stCxn id="3" idx="0"/>
              <a:endCxn id="3" idx="2"/>
            </p:cNvCxnSpPr>
            <p:nvPr/>
          </p:nvCxnSpPr>
          <p:spPr>
            <a:xfrm flipV="1">
              <a:off x="6282710" y="4058092"/>
              <a:ext cx="828084" cy="8681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260922" y="3875855"/>
              <a:ext cx="835495" cy="1735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6322263" y="4201752"/>
              <a:ext cx="802203" cy="196344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Блок-схема: ручное управление 32"/>
            <p:cNvSpPr/>
            <p:nvPr/>
          </p:nvSpPr>
          <p:spPr>
            <a:xfrm rot="15840914">
              <a:off x="7135826" y="3708454"/>
              <a:ext cx="1045937" cy="832622"/>
            </a:xfrm>
            <a:prstGeom prst="flowChartManualOperation">
              <a:avLst/>
            </a:prstGeom>
            <a:gradFill>
              <a:gsLst>
                <a:gs pos="52000">
                  <a:schemeClr val="accent3"/>
                </a:gs>
                <a:gs pos="60000">
                  <a:srgbClr val="FF0000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7658794" y="3703061"/>
              <a:ext cx="87243" cy="8321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>
              <a:stCxn id="33" idx="0"/>
              <a:endCxn id="33" idx="2"/>
            </p:cNvCxnSpPr>
            <p:nvPr/>
          </p:nvCxnSpPr>
          <p:spPr>
            <a:xfrm flipV="1">
              <a:off x="7244752" y="4081358"/>
              <a:ext cx="828084" cy="8681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7222964" y="3899121"/>
              <a:ext cx="835495" cy="1735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7284305" y="4225018"/>
              <a:ext cx="802203" cy="196344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Блок-схема: ручное управление 39"/>
            <p:cNvSpPr/>
            <p:nvPr/>
          </p:nvSpPr>
          <p:spPr>
            <a:xfrm rot="15840914">
              <a:off x="8098218" y="3751860"/>
              <a:ext cx="1045937" cy="832622"/>
            </a:xfrm>
            <a:prstGeom prst="flowChartManualOperation">
              <a:avLst/>
            </a:prstGeom>
            <a:gradFill>
              <a:gsLst>
                <a:gs pos="57000">
                  <a:srgbClr val="FFFF00"/>
                </a:gs>
                <a:gs pos="55000">
                  <a:srgbClr val="0070C0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8621186" y="3746467"/>
              <a:ext cx="87243" cy="8321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>
              <a:stCxn id="40" idx="0"/>
              <a:endCxn id="40" idx="2"/>
            </p:cNvCxnSpPr>
            <p:nvPr/>
          </p:nvCxnSpPr>
          <p:spPr>
            <a:xfrm flipV="1">
              <a:off x="8207144" y="4124764"/>
              <a:ext cx="828084" cy="8681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8185356" y="3942527"/>
              <a:ext cx="835495" cy="1735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8246697" y="4268424"/>
              <a:ext cx="802203" cy="196344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813" y="1124744"/>
            <a:ext cx="260138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3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78813" cy="298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I: Bildvorbereitung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13</a:t>
            </a:fld>
            <a:endParaRPr lang="de-DE" sz="16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491880" y="3212976"/>
            <a:ext cx="576064" cy="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79512" y="1064349"/>
            <a:ext cx="402789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chemeClr val="tx2"/>
                </a:solidFill>
              </a:rPr>
              <a:t>Aufteilung in 8x8 Blöcke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5013176"/>
            <a:ext cx="8599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2400" dirty="0" smtClean="0"/>
              <a:t>Bei unvollständigen Blöcken werden die letzten Pixeln wiederholt</a:t>
            </a:r>
            <a:endParaRPr lang="de-DE" sz="2400" dirty="0"/>
          </a:p>
        </p:txBody>
      </p:sp>
      <p:cxnSp>
        <p:nvCxnSpPr>
          <p:cNvPr id="177" name="Прямая со стрелкой 176"/>
          <p:cNvCxnSpPr/>
          <p:nvPr/>
        </p:nvCxnSpPr>
        <p:spPr>
          <a:xfrm flipV="1">
            <a:off x="3491880" y="4293096"/>
            <a:ext cx="2592288" cy="288032"/>
          </a:xfrm>
          <a:prstGeom prst="straightConnector1">
            <a:avLst/>
          </a:prstGeom>
          <a:ln w="444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568" y="3140648"/>
            <a:ext cx="204646" cy="122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010" y="2728740"/>
            <a:ext cx="204646" cy="122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318" y="3956621"/>
            <a:ext cx="1440331" cy="20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61934"/>
            <a:ext cx="1446171" cy="20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568" y="2934053"/>
            <a:ext cx="204646" cy="122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568" y="2739413"/>
            <a:ext cx="204646" cy="122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Прямая со стрелкой 21"/>
          <p:cNvCxnSpPr/>
          <p:nvPr/>
        </p:nvCxnSpPr>
        <p:spPr>
          <a:xfrm>
            <a:off x="7648182" y="2852936"/>
            <a:ext cx="236186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648182" y="3061844"/>
            <a:ext cx="236186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648182" y="3267194"/>
            <a:ext cx="236186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647408" y="3450348"/>
            <a:ext cx="236186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647408" y="3659256"/>
            <a:ext cx="236186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647408" y="3864606"/>
            <a:ext cx="236186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422860" y="3861048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609572" y="3857394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818480" y="3857394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023277" y="3868067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209989" y="3864413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418897" y="3864413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422860" y="4094642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6609572" y="4090988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6818480" y="4090988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7023277" y="4090988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7209989" y="4087334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7418897" y="4087334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643180" y="3877863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852088" y="3877863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7643180" y="4100784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852088" y="4100784"/>
            <a:ext cx="0" cy="198454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79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6902383" y="1124744"/>
            <a:ext cx="936104" cy="369332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46000"/>
                </a:schemeClr>
              </a:gs>
              <a:gs pos="80000">
                <a:schemeClr val="accent1">
                  <a:shade val="93000"/>
                  <a:satMod val="130000"/>
                  <a:alpha val="39000"/>
                </a:schemeClr>
              </a:gs>
              <a:gs pos="100000">
                <a:schemeClr val="accent1">
                  <a:shade val="94000"/>
                  <a:satMod val="135000"/>
                  <a:alpha val="66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Stufen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14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(De-) Kompressionsstufen: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62429" y="1991172"/>
            <a:ext cx="2049263" cy="446958"/>
          </a:xfrm>
          <a:prstGeom prst="roundRect">
            <a:avLst>
              <a:gd name="adj" fmla="val 58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Bildvorbereitung</a:t>
            </a:r>
            <a:endParaRPr lang="de-DE" sz="1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62429" y="275531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DCT</a:t>
            </a:r>
            <a:endParaRPr lang="de-DE" sz="1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62429" y="4223895"/>
            <a:ext cx="2039271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Kodierung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62429" y="3489607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Quantisierung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62429" y="49262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1991172"/>
            <a:ext cx="0" cy="338204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121222" y="1991171"/>
            <a:ext cx="0" cy="3368187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379682" y="3331166"/>
            <a:ext cx="2902665" cy="601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732344" y="3079993"/>
            <a:ext cx="2902665" cy="10971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Dekomprimierung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01333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dirty="0" smtClean="0"/>
              <a:t>Normales Bild</a:t>
            </a:r>
            <a:endParaRPr lang="de-DE" dirty="0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013464" y="213285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Прямоугольник 31"/>
          <p:cNvSpPr/>
          <p:nvPr/>
        </p:nvSpPr>
        <p:spPr>
          <a:xfrm>
            <a:off x="6900779" y="440120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sz="1400" dirty="0" smtClean="0"/>
              <a:t>Komprimiertes Bild</a:t>
            </a:r>
            <a:endParaRPr lang="de-DE" sz="1400" dirty="0"/>
          </a:p>
        </p:txBody>
      </p:sp>
      <p:sp>
        <p:nvSpPr>
          <p:cNvPr id="33" name="Улыбающееся лицо 32"/>
          <p:cNvSpPr/>
          <p:nvPr/>
        </p:nvSpPr>
        <p:spPr>
          <a:xfrm>
            <a:off x="7518707" y="452072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Прямая соединительная линия 30"/>
          <p:cNvCxnSpPr>
            <a:stCxn id="14" idx="0"/>
          </p:cNvCxnSpPr>
          <p:nvPr/>
        </p:nvCxnSpPr>
        <p:spPr>
          <a:xfrm flipH="1" flipV="1">
            <a:off x="1257628" y="1755438"/>
            <a:ext cx="2004" cy="2579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59632" y="1770961"/>
            <a:ext cx="3240758" cy="185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4483865" y="1759945"/>
            <a:ext cx="3195" cy="231227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0"/>
            <a:endCxn id="3" idx="2"/>
          </p:cNvCxnSpPr>
          <p:nvPr/>
        </p:nvCxnSpPr>
        <p:spPr>
          <a:xfrm flipV="1">
            <a:off x="4487061" y="2438130"/>
            <a:ext cx="0" cy="317188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6" idx="0"/>
            <a:endCxn id="24" idx="2"/>
          </p:cNvCxnSpPr>
          <p:nvPr/>
        </p:nvCxnSpPr>
        <p:spPr>
          <a:xfrm flipV="1">
            <a:off x="4487061" y="3202276"/>
            <a:ext cx="0" cy="287331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0"/>
            <a:endCxn id="26" idx="2"/>
          </p:cNvCxnSpPr>
          <p:nvPr/>
        </p:nvCxnSpPr>
        <p:spPr>
          <a:xfrm flipV="1">
            <a:off x="4482065" y="3936565"/>
            <a:ext cx="4996" cy="28733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7" idx="0"/>
            <a:endCxn id="25" idx="2"/>
          </p:cNvCxnSpPr>
          <p:nvPr/>
        </p:nvCxnSpPr>
        <p:spPr>
          <a:xfrm flipH="1" flipV="1">
            <a:off x="4482065" y="4670853"/>
            <a:ext cx="4996" cy="25540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27" idx="2"/>
          </p:cNvCxnSpPr>
          <p:nvPr/>
        </p:nvCxnSpPr>
        <p:spPr>
          <a:xfrm flipV="1">
            <a:off x="4481111" y="5373216"/>
            <a:ext cx="5950" cy="30322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482064" y="5654699"/>
            <a:ext cx="3282811" cy="6549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769646" y="5366667"/>
            <a:ext cx="6086" cy="304266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12160" y="112474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Modus:    Baseline  </a:t>
            </a:r>
            <a:r>
              <a:rPr lang="de-DE" dirty="0" err="1" smtClean="0"/>
              <a:t>Lossless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3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15</a:t>
            </a:fld>
            <a:endParaRPr lang="de-DE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064349"/>
            <a:ext cx="879521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(Forward / Inverse) </a:t>
            </a:r>
            <a:r>
              <a:rPr lang="de-DE" sz="3000" b="1" dirty="0" err="1" smtClean="0">
                <a:solidFill>
                  <a:schemeClr val="tx2"/>
                </a:solidFill>
              </a:rPr>
              <a:t>Discrete</a:t>
            </a:r>
            <a:r>
              <a:rPr lang="de-DE" sz="3000" b="1" dirty="0" smtClean="0">
                <a:solidFill>
                  <a:schemeClr val="tx2"/>
                </a:solidFill>
              </a:rPr>
              <a:t> </a:t>
            </a:r>
            <a:r>
              <a:rPr lang="de-DE" sz="3000" b="1" dirty="0" err="1" smtClean="0">
                <a:solidFill>
                  <a:schemeClr val="tx2"/>
                </a:solidFill>
              </a:rPr>
              <a:t>Cosine</a:t>
            </a:r>
            <a:r>
              <a:rPr lang="de-DE" sz="3000" b="1" dirty="0" smtClean="0">
                <a:solidFill>
                  <a:schemeClr val="tx2"/>
                </a:solidFill>
              </a:rPr>
              <a:t> Transformation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de-DE" sz="2400" dirty="0" smtClean="0"/>
              <a:t>Transformiert Daten von Blöcken in eine mathematische Domäne, die besser für die Kompression geeignet ist</a:t>
            </a:r>
            <a:r>
              <a:rPr lang="de-DE" sz="2800" dirty="0" smtClean="0"/>
              <a:t>.</a:t>
            </a:r>
            <a:endParaRPr lang="de-DE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41286" y="2175177"/>
                <a:ext cx="8795210" cy="40312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3000" b="1" dirty="0" smtClean="0">
                    <a:solidFill>
                      <a:schemeClr val="tx2"/>
                    </a:solidFill>
                  </a:rPr>
                  <a:t>FDCT: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de-DE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de-DE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de-DE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  <m:rad>
                        <m:radPr>
                          <m:degHide m:val="on"/>
                          <m:ctrlPr>
                            <a:rPr lang="de-DE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de-DE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de-DE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  <m:sSub>
                        <m:sSubPr>
                          <m:ctrlPr>
                            <a:rPr lang="de-DE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de-DE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de-DE" sz="2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de-DE" sz="20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𝑥𝑦</m:t>
                                  </m:r>
                                </m:sub>
                              </m:sSub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de-DE" sz="20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d>
                                        <m:dPr>
                                          <m:ctrlPr>
                                            <a:rPr lang="de-DE" sz="200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+1</m:t>
                                          </m:r>
                                        </m:e>
                                      </m:d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𝑗</m:t>
                                      </m:r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𝑚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de-DE" sz="20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d>
                                        <m:dPr>
                                          <m:ctrlPr>
                                            <a:rPr lang="de-DE" sz="200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+1</m:t>
                                          </m:r>
                                        </m:e>
                                      </m:d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de-DE" sz="3000" dirty="0" smtClean="0">
                  <a:solidFill>
                    <a:schemeClr val="tx2"/>
                  </a:solidFill>
                </a:endParaRPr>
              </a:p>
              <a:p>
                <a:r>
                  <a:rPr lang="de-DE" sz="3000" b="1" dirty="0">
                    <a:solidFill>
                      <a:schemeClr val="tx2"/>
                    </a:solidFill>
                  </a:rPr>
                  <a:t>I</a:t>
                </a:r>
                <a:r>
                  <a:rPr lang="de-DE" sz="3000" b="1" dirty="0" smtClean="0">
                    <a:solidFill>
                      <a:schemeClr val="tx2"/>
                    </a:solidFill>
                  </a:rPr>
                  <a:t>DCT</a:t>
                </a:r>
                <a:r>
                  <a:rPr lang="de-DE" sz="3000" b="1" dirty="0">
                    <a:solidFill>
                      <a:schemeClr val="tx2"/>
                    </a:solidFill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𝑥𝑦</m:t>
                          </m:r>
                        </m:sub>
                      </m:sSub>
                      <m:r>
                        <a:rPr lang="de-DE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  <m:rad>
                        <m:radPr>
                          <m:degHide m:val="on"/>
                          <m:ctrlP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  <m:nary>
                        <m:naryPr>
                          <m:chr m:val="∑"/>
                          <m:ctrlP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de-DE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𝑗</m:t>
                              </m:r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de-DE" sz="2000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d>
                                            <m:dPr>
                                              <m:ctrlP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+1</m:t>
                                              </m:r>
                                            </m:e>
                                          </m:d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𝜋</m:t>
                                          </m:r>
                                        </m:num>
                                        <m:den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den>
                                      </m:f>
                                    </m:e>
                                  </m:d>
                                  <m:func>
                                    <m:funcPr>
                                      <m:ctrlPr>
                                        <a:rPr lang="de-DE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de-DE" sz="20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de-DE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Pr>
                                            <m:num>
                                              <m:d>
                                                <m:dPr>
                                                  <m:ctrlPr>
                                                    <a:rPr lang="de-DE" sz="20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de-DE" sz="20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  <m:r>
                                                    <a:rPr lang="de-DE" sz="20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𝑦</m:t>
                                                  </m:r>
                                                  <m:r>
                                                    <a:rPr lang="de-DE" sz="20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+1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𝑗</m:t>
                                              </m:r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𝜋</m:t>
                                              </m:r>
                                            </m:num>
                                            <m:den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  <m:r>
                                                <a:rPr lang="de-DE" sz="20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𝑚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</m:e>
                          </m:nary>
                        </m:e>
                      </m:nary>
                    </m:oMath>
                  </m:oMathPara>
                </a14:m>
                <a:endParaRPr lang="de-DE" sz="3000" dirty="0" smtClean="0">
                  <a:solidFill>
                    <a:schemeClr val="tx2"/>
                  </a:solidFill>
                </a:endParaRPr>
              </a:p>
              <a:p>
                <a:r>
                  <a:rPr lang="de-DE" sz="2800" dirty="0" smtClean="0">
                    <a:solidFill>
                      <a:schemeClr val="tx2"/>
                    </a:solidFill>
                  </a:rPr>
                  <a:t>wobei</a:t>
                </a:r>
                <a:r>
                  <a:rPr lang="de-DE" b="0" dirty="0" smtClean="0"/>
                  <a:t> 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 </m:t>
                    </m:r>
                    <m:r>
                      <a:rPr lang="de-DE" b="0" i="1" dirty="0" smtClean="0">
                        <a:latin typeface="Cambria Math"/>
                      </a:rPr>
                      <m:t> 0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𝑖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−1,     0≤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𝑗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𝑚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−1    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𝑢𝑛𝑑</m:t>
                    </m:r>
                    <m:r>
                      <a:rPr lang="de-DE" b="0" i="1" dirty="0" smtClean="0">
                        <a:latin typeface="Cambria Math"/>
                        <a:ea typeface="Cambria Math"/>
                      </a:rPr>
                      <m:t> </m:t>
                    </m:r>
                    <m:sSub>
                      <m:sSubPr>
                        <m:ctrlPr>
                          <a:rPr lang="de-DE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b="0" i="1" dirty="0" smtClean="0">
                            <a:latin typeface="Cambria Math"/>
                            <a:ea typeface="Cambria Math"/>
                          </a:rPr>
                          <m:t>   </m:t>
                        </m:r>
                        <m:r>
                          <a:rPr lang="de-DE" b="0" i="1" dirty="0" smtClean="0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de-DE" b="0" i="1" dirty="0" smtClean="0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  <m:r>
                      <a:rPr lang="de-DE" b="0" i="1" dirty="0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de-DE" b="0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b="0" i="1" dirty="0" smtClean="0">
                                <a:latin typeface="Cambria Math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de-DE" b="0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de-DE" b="0" i="1" dirty="0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de-DE" b="0" i="1" dirty="0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de-DE" b="0" i="1" dirty="0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de-DE" b="0" i="1" dirty="0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de-DE" b="0" i="1" dirty="0" smtClean="0">
                            <a:latin typeface="Cambria Math"/>
                            <a:ea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b="0" i="1" dirty="0" smtClean="0">
                                <a:latin typeface="Cambria Math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dirty="0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de-DE" b="0" i="1" dirty="0" smtClean="0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dirty="0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de-DE" b="0" i="1" dirty="0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</m:mr>
                        </m:m>
                        <m:r>
                          <a:rPr lang="de-DE" b="0" i="1" dirty="0" smtClean="0">
                            <a:latin typeface="Cambria Math"/>
                            <a:ea typeface="Cambria Math"/>
                          </a:rPr>
                          <m:t>  </m:t>
                        </m:r>
                      </m:e>
                    </m:d>
                  </m:oMath>
                </a14:m>
                <a:endParaRPr lang="de-DE" sz="3000" dirty="0" smtClean="0"/>
              </a:p>
              <a:p>
                <a:endParaRPr lang="de-DE" sz="3000" b="1" dirty="0" smtClean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86" y="2175177"/>
                <a:ext cx="8795210" cy="4031232"/>
              </a:xfrm>
              <a:prstGeom prst="rect">
                <a:avLst/>
              </a:prstGeom>
              <a:blipFill rotWithShape="1">
                <a:blip r:embed="rId4"/>
                <a:stretch>
                  <a:fillRect l="-1664" t="-181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04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16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181327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117791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854752"/>
              </p:ext>
            </p:extLst>
          </p:nvPr>
        </p:nvGraphicFramePr>
        <p:xfrm>
          <a:off x="186678" y="3429000"/>
          <a:ext cx="3737250" cy="2379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0560025"/>
              </p:ext>
            </p:extLst>
          </p:nvPr>
        </p:nvGraphicFramePr>
        <p:xfrm>
          <a:off x="4932040" y="3429000"/>
          <a:ext cx="3783605" cy="230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1" name="Прямая со стрелкой 20"/>
          <p:cNvCxnSpPr/>
          <p:nvPr/>
        </p:nvCxnSpPr>
        <p:spPr>
          <a:xfrm>
            <a:off x="3851920" y="4077072"/>
            <a:ext cx="108012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57016" y="3709661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3851920" y="5013176"/>
            <a:ext cx="103163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057016" y="4645765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Box 32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15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Graphic spid="25" grpId="0">
        <p:bldAsOne/>
      </p:bldGraphic>
      <p:bldP spid="23" grpId="0"/>
      <p:bldP spid="27" grpId="0"/>
      <p:bldP spid="17" grpId="0" animBg="1"/>
      <p:bldP spid="30" grpId="0"/>
      <p:bldP spid="32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17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951567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733559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833433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175983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323471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-16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-13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-8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-11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-12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-10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-12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-16</a:t>
                      </a:r>
                      <a:endParaRPr lang="de-DE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11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18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769372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020240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52069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01185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110847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-3,62563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-0,62563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4,374369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-3,62563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7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19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019904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558673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125799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189820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12,37437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477052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-3,62563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-0,62563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4,374369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0,374369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-3,62563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 txBox="1">
            <a:spLocks/>
          </p:cNvSpPr>
          <p:nvPr/>
        </p:nvSpPr>
        <p:spPr>
          <a:xfrm>
            <a:off x="446856" y="1052736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de-DE" dirty="0" smtClean="0">
                <a:solidFill>
                  <a:schemeClr val="accent1"/>
                </a:solidFill>
              </a:rPr>
              <a:t> Einführung</a:t>
            </a:r>
          </a:p>
          <a:p>
            <a:pPr lvl="1"/>
            <a:r>
              <a:rPr lang="de-DE" dirty="0" smtClean="0">
                <a:solidFill>
                  <a:schemeClr val="accent1"/>
                </a:solidFill>
              </a:rPr>
              <a:t>Bilddarstellung, R-G-B und Y-U-V Farbräume</a:t>
            </a: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Übersicht</a:t>
            </a:r>
            <a:endParaRPr lang="de-D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85" y="1052736"/>
            <a:ext cx="8229600" cy="1224136"/>
          </a:xfrm>
        </p:spPr>
        <p:txBody>
          <a:bodyPr>
            <a:normAutofit/>
          </a:bodyPr>
          <a:lstStyle/>
          <a:p>
            <a:r>
              <a:rPr lang="de-DE" dirty="0" smtClean="0"/>
              <a:t> Einführung</a:t>
            </a:r>
          </a:p>
          <a:p>
            <a:pPr lvl="1"/>
            <a:r>
              <a:rPr lang="de-DE" dirty="0" smtClean="0"/>
              <a:t>Bilddarstellung, R-G-B und Y-U-V Farbräume</a:t>
            </a: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</a:t>
            </a:fld>
            <a:endParaRPr lang="de-DE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15" y="4365104"/>
            <a:ext cx="58309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de-DE" sz="3200" dirty="0" smtClean="0"/>
              <a:t>Zusammenfassung</a:t>
            </a:r>
          </a:p>
          <a:p>
            <a:pPr marL="914400" lvl="1" indent="-457200">
              <a:buFont typeface="Symbol" pitchFamily="18" charset="2"/>
              <a:buChar char="-"/>
            </a:pPr>
            <a:r>
              <a:rPr lang="de-DE" sz="2800" dirty="0" smtClean="0"/>
              <a:t>Vergleich mit anderen Verfahren</a:t>
            </a:r>
            <a:endParaRPr lang="de-DE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343651"/>
            <a:ext cx="850717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de-DE" sz="3200" dirty="0"/>
              <a:t>Komprimierungsstrategie JPEG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/>
              <a:t>Überblick 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 smtClean="0"/>
              <a:t>Komprimierungsstufen im Detail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 smtClean="0"/>
              <a:t>Vor-/Nachteile von JPEG </a:t>
            </a:r>
          </a:p>
        </p:txBody>
      </p:sp>
    </p:spTree>
    <p:extLst>
      <p:ext uri="{BB962C8B-B14F-4D97-AF65-F5344CB8AC3E}">
        <p14:creationId xmlns:p14="http://schemas.microsoft.com/office/powerpoint/2010/main" val="53126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20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579370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996988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52349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657438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14,68407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13,33108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11,41766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10,06467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10,06467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11,41766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13,33108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14,68407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242076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-1,31593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0,331077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3,41766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-0,93533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-1,93533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1,41766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1,331077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-1,31593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21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664819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275511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319500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489001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15,0998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13,23353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10,92727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9,786885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10,34245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11,90805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13,42862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14,26833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402754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-0,9002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0,233532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2,927267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-1,21312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-1,65755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1,908053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1,428622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-1,73167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2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22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189576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373084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536631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77511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16,51402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11,81932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9,513054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11,2011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11,75667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10,49384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12,01441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15,68255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400063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0,514016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-1,18068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1,513054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0,201098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-0,24333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0,493839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0,014409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-0,31745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1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23</a:t>
            </a:fld>
            <a:endParaRPr lang="de-DE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1880" y="908720"/>
            <a:ext cx="87952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DCT (</a:t>
            </a:r>
            <a:r>
              <a:rPr lang="de-DE" sz="3000" b="1" i="1" dirty="0" smtClean="0">
                <a:solidFill>
                  <a:schemeClr val="tx2"/>
                </a:solidFill>
              </a:rPr>
              <a:t>1x8 Block</a:t>
            </a:r>
            <a:r>
              <a:rPr lang="de-DE" sz="3000" b="1" dirty="0" smtClean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699792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2820" y="2201618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55736"/>
              </p:ext>
            </p:extLst>
          </p:nvPr>
        </p:nvGraphicFramePr>
        <p:xfrm>
          <a:off x="2088736" y="1606125"/>
          <a:ext cx="4876800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>
                          <a:effectLst/>
                        </a:rPr>
                        <a:t>11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>
                          <a:effectLst/>
                        </a:rPr>
                        <a:t>12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2400" u="none" strike="noStrike" dirty="0" smtClean="0">
                          <a:effectLst/>
                        </a:rPr>
                        <a:t>16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40738"/>
              </p:ext>
            </p:extLst>
          </p:nvPr>
        </p:nvGraphicFramePr>
        <p:xfrm>
          <a:off x="218536" y="285293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34,64823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-0,23738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5,49685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1,161025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4,242641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-1,10122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-1,5115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-0,61886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6084168" y="2109285"/>
            <a:ext cx="0" cy="5539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28184" y="220161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237242"/>
              </p:ext>
            </p:extLst>
          </p:nvPr>
        </p:nvGraphicFramePr>
        <p:xfrm>
          <a:off x="226168" y="3789006"/>
          <a:ext cx="8601936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  <a:gridCol w="1075242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D91"/>
                    </a:solidFill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>
            <a:off x="4532650" y="4221088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74556" y="4221088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851243"/>
              </p:ext>
            </p:extLst>
          </p:nvPr>
        </p:nvGraphicFramePr>
        <p:xfrm>
          <a:off x="249294" y="4742722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15,94734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13,04944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8,537834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11,4671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11,87335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10,54518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11,70817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15,86653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865185"/>
              </p:ext>
            </p:extLst>
          </p:nvPr>
        </p:nvGraphicFramePr>
        <p:xfrm>
          <a:off x="249294" y="5445224"/>
          <a:ext cx="8566712" cy="36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  <a:gridCol w="1070839"/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-0,05266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0,049436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0,537834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0,467098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-0,12665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0,545179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-0,29183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-0,13347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251520" y="508518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Abweichung von Originaldaten: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749152" y="2386284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5424" y="2852936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44"/>
          <p:cNvSpPr txBox="1"/>
          <p:nvPr/>
        </p:nvSpPr>
        <p:spPr>
          <a:xfrm>
            <a:off x="414188" y="2016952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GROB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274080" y="2382126"/>
            <a:ext cx="0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352" y="2848778"/>
            <a:ext cx="108775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Box 48"/>
          <p:cNvSpPr txBox="1"/>
          <p:nvPr/>
        </p:nvSpPr>
        <p:spPr>
          <a:xfrm>
            <a:off x="7939116" y="2012794"/>
            <a:ext cx="8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FEIN</a:t>
            </a:r>
            <a:endParaRPr lang="de-DE" b="1" dirty="0">
              <a:solidFill>
                <a:srgbClr val="FF0000"/>
              </a:solidFill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60237" y="3340329"/>
            <a:ext cx="7513843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67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24</a:t>
            </a:fld>
            <a:endParaRPr lang="de-DE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80924" y="980728"/>
                <a:ext cx="8902866" cy="729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 smtClean="0"/>
                  <a:t>FDCT: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de-DE" i="1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de-DE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de-DE" b="0" i="1" smtClean="0">
                            <a:latin typeface="Cambria Math"/>
                          </a:rPr>
                          <m:t>4</m:t>
                        </m:r>
                      </m:den>
                    </m:f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de-DE" i="1"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de-DE" i="1">
                            <a:latin typeface="Cambria Math"/>
                          </a:rPr>
                          <m:t>𝑗</m:t>
                        </m:r>
                      </m:sub>
                    </m:sSub>
                    <m:nary>
                      <m:naryPr>
                        <m:chr m:val="∑"/>
                        <m:ctrlPr>
                          <a:rPr lang="de-DE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i="1">
                            <a:latin typeface="Cambria Math"/>
                          </a:rPr>
                          <m:t>𝑥</m:t>
                        </m:r>
                        <m:r>
                          <a:rPr lang="de-DE" i="1"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de-DE" b="0" i="1" smtClean="0">
                            <a:latin typeface="Cambria Math"/>
                          </a:rPr>
                          <m:t>7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de-DE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de-DE" i="1">
                                <a:latin typeface="Cambria Math"/>
                              </a:rPr>
                              <m:t>𝑦</m:t>
                            </m:r>
                            <m:r>
                              <a:rPr lang="de-DE" i="1">
                                <a:latin typeface="Cambria Math"/>
                              </a:rPr>
                              <m:t>=0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/>
                              </a:rPr>
                              <m:t>7</m:t>
                            </m:r>
                          </m:sup>
                          <m:e>
                            <m:sSub>
                              <m:sSubPr>
                                <m:ctrlPr>
                                  <a:rPr lang="de-DE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de-DE" i="1">
                                    <a:latin typeface="Cambria Math"/>
                                  </a:rPr>
                                  <m:t>𝑥𝑦</m:t>
                                </m:r>
                              </m:sub>
                            </m:sSub>
                            <m:r>
                              <a:rPr lang="de-DE" i="1">
                                <a:latin typeface="Cambria Math"/>
                              </a:rPr>
                              <m:t>𝑐𝑜𝑠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de-DE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de-DE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ctrlPr>
                                          <a:rPr lang="de-DE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de-DE" i="1">
                                            <a:latin typeface="Cambria Math"/>
                                          </a:rPr>
                                          <m:t>2</m:t>
                                        </m:r>
                                        <m:r>
                                          <a:rPr lang="de-DE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  <m:r>
                                          <a:rPr lang="de-DE" i="1">
                                            <a:latin typeface="Cambria Math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  <m:r>
                                      <a:rPr lang="de-DE" i="1">
                                        <a:latin typeface="Cambria Math"/>
                                      </a:rPr>
                                      <m:t>𝑗</m:t>
                                    </m:r>
                                    <m:r>
                                      <a:rPr lang="de-DE" i="1">
                                        <a:latin typeface="Cambria Math"/>
                                        <a:ea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16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de-DE" i="1">
                                <a:latin typeface="Cambria Math"/>
                              </a:rPr>
                              <m:t>𝑐𝑜𝑠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de-DE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de-DE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ctrlPr>
                                          <a:rPr lang="de-DE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de-DE" i="1">
                                            <a:latin typeface="Cambria Math"/>
                                          </a:rPr>
                                          <m:t>2</m:t>
                                        </m:r>
                                        <m:r>
                                          <a:rPr lang="de-DE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de-DE" i="1">
                                            <a:latin typeface="Cambria Math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  <m:r>
                                      <a:rPr lang="de-DE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de-DE" i="1">
                                        <a:latin typeface="Cambria Math"/>
                                        <a:ea typeface="Cambria Math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16</m:t>
                                    </m:r>
                                  </m:den>
                                </m:f>
                              </m:e>
                            </m:d>
                          </m:e>
                        </m:nary>
                      </m:e>
                    </m:nary>
                  </m:oMath>
                </a14:m>
                <a:r>
                  <a:rPr lang="de-DE" dirty="0" smtClean="0"/>
                  <a:t>    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i="1" dirty="0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de-DE" i="1" dirty="0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  <m:r>
                      <a:rPr lang="de-DE" i="1" dirty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de-DE" i="1" dirty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i="1" dirty="0">
                                <a:latin typeface="Cambria Math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de-DE" i="1" dirty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de-DE" i="1" dirty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de-DE" i="1" dirty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de-DE" i="1" dirty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de-DE" i="1" dirty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de-DE" i="1" dirty="0">
                            <a:latin typeface="Cambria Math"/>
                            <a:ea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i="1" dirty="0">
                                <a:latin typeface="Cambria Math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i="1" dirty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de-DE" i="1" dirty="0">
                                  <a:latin typeface="Cambria Math"/>
                                  <a:ea typeface="Cambria Math"/>
                                </a:rPr>
                                <m:t>=0</m:t>
                              </m:r>
                            </m:e>
                          </m:mr>
                          <m:mr>
                            <m:e>
                              <m:r>
                                <a:rPr lang="de-DE" i="1" dirty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de-DE" i="1" dirty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</m:mr>
                        </m:m>
                        <m:r>
                          <a:rPr lang="de-DE" i="1" dirty="0">
                            <a:latin typeface="Cambria Math"/>
                            <a:ea typeface="Cambria Math"/>
                          </a:rPr>
                          <m:t>  </m:t>
                        </m:r>
                      </m:e>
                    </m:d>
                  </m:oMath>
                </a14:m>
                <a:r>
                  <a:rPr lang="de-DE" dirty="0" smtClean="0"/>
                  <a:t>  </a:t>
                </a:r>
                <a:endParaRPr lang="de-DE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924" y="980728"/>
                <a:ext cx="8902866" cy="729687"/>
              </a:xfrm>
              <a:prstGeom prst="rect">
                <a:avLst/>
              </a:prstGeom>
              <a:blipFill rotWithShape="1">
                <a:blip r:embed="rId4"/>
                <a:stretch>
                  <a:fillRect l="-6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323528" y="2204864"/>
            <a:ext cx="2160240" cy="17281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7933" y="2237335"/>
                <a:ext cx="5636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i="1" dirty="0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33" y="2237335"/>
                <a:ext cx="56361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67933" y="2606667"/>
                <a:ext cx="5582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i="1" dirty="0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33" y="2606667"/>
                <a:ext cx="558294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31549" y="2237335"/>
                <a:ext cx="5636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i="1" dirty="0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01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49" y="2237335"/>
                <a:ext cx="563616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1735" y="2975999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735" y="2975999"/>
                <a:ext cx="41068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008012" y="2606667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12" y="2606667"/>
                <a:ext cx="410689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500176" y="2237335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176" y="2237335"/>
                <a:ext cx="410689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848144" y="3491716"/>
                <a:ext cx="5636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i="1" dirty="0" smtClean="0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77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144" y="3491716"/>
                <a:ext cx="563616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Прямоугольник 49"/>
          <p:cNvSpPr/>
          <p:nvPr/>
        </p:nvSpPr>
        <p:spPr>
          <a:xfrm>
            <a:off x="3635896" y="2204864"/>
            <a:ext cx="2160240" cy="17281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680301" y="2237335"/>
                <a:ext cx="5818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301" y="2237335"/>
                <a:ext cx="581826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680301" y="2606667"/>
                <a:ext cx="576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301" y="2606667"/>
                <a:ext cx="576503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243917" y="2237335"/>
                <a:ext cx="5818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01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917" y="2237335"/>
                <a:ext cx="581826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754103" y="2975999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103" y="2975999"/>
                <a:ext cx="410689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320380" y="2606667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380" y="2606667"/>
                <a:ext cx="410689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812544" y="2237335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544" y="2237335"/>
                <a:ext cx="410689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160512" y="3491716"/>
                <a:ext cx="5818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77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512" y="3491716"/>
                <a:ext cx="581826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 стрелкой 57"/>
          <p:cNvCxnSpPr/>
          <p:nvPr/>
        </p:nvCxnSpPr>
        <p:spPr>
          <a:xfrm>
            <a:off x="2699792" y="3148966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699792" y="2779634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sp>
        <p:nvSpPr>
          <p:cNvPr id="5" name="Овал 4"/>
          <p:cNvSpPr/>
          <p:nvPr/>
        </p:nvSpPr>
        <p:spPr>
          <a:xfrm>
            <a:off x="3707904" y="2204864"/>
            <a:ext cx="489814" cy="471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4" name="Прямая со стрелкой 13"/>
          <p:cNvCxnSpPr>
            <a:endCxn id="5" idx="1"/>
          </p:cNvCxnSpPr>
          <p:nvPr/>
        </p:nvCxnSpPr>
        <p:spPr>
          <a:xfrm>
            <a:off x="3419872" y="1988840"/>
            <a:ext cx="359764" cy="28508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71800" y="1628800"/>
            <a:ext cx="4667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Wichtige Informationen (z.B.: mittlerer Farbton)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4354286" y="2204864"/>
            <a:ext cx="1690" cy="505679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3659358" y="2709107"/>
            <a:ext cx="705814" cy="51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3635079" y="2707670"/>
            <a:ext cx="13394" cy="1225386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635963" y="3933056"/>
            <a:ext cx="216017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5796136" y="2237335"/>
            <a:ext cx="0" cy="169903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4370108" y="2204864"/>
            <a:ext cx="142602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50" idx="3"/>
          </p:cNvCxnSpPr>
          <p:nvPr/>
        </p:nvCxnSpPr>
        <p:spPr>
          <a:xfrm flipH="1">
            <a:off x="5796136" y="2676449"/>
            <a:ext cx="565030" cy="392511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350889" y="2281952"/>
            <a:ext cx="2625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B050"/>
                </a:solidFill>
              </a:rPr>
              <a:t>Detaillierte Informationen</a:t>
            </a:r>
          </a:p>
          <a:p>
            <a:r>
              <a:rPr lang="de-DE" dirty="0" smtClean="0">
                <a:solidFill>
                  <a:srgbClr val="00B050"/>
                </a:solidFill>
              </a:rPr>
              <a:t>(z.B.: scharfe Kanten)</a:t>
            </a:r>
            <a:endParaRPr lang="de-DE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29834" y="4128621"/>
                <a:ext cx="309539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b="1" dirty="0" smtClean="0">
                    <a:solidFill>
                      <a:schemeClr val="tx2"/>
                    </a:solidFill>
                  </a:rPr>
                  <a:t>DC (</a:t>
                </a:r>
                <a:r>
                  <a:rPr lang="de-DE" b="1" dirty="0" err="1">
                    <a:solidFill>
                      <a:schemeClr val="tx2"/>
                    </a:solidFill>
                  </a:rPr>
                  <a:t>d</a:t>
                </a:r>
                <a:r>
                  <a:rPr lang="de-DE" b="1" dirty="0" err="1" smtClean="0">
                    <a:solidFill>
                      <a:schemeClr val="tx2"/>
                    </a:solidFill>
                  </a:rPr>
                  <a:t>irect</a:t>
                </a:r>
                <a:r>
                  <a:rPr lang="de-DE" b="1" dirty="0" smtClean="0">
                    <a:solidFill>
                      <a:schemeClr val="tx2"/>
                    </a:solidFill>
                  </a:rPr>
                  <a:t> </a:t>
                </a:r>
                <a:r>
                  <a:rPr lang="de-DE" b="1" dirty="0" err="1" smtClean="0">
                    <a:solidFill>
                      <a:schemeClr val="tx2"/>
                    </a:solidFill>
                  </a:rPr>
                  <a:t>current</a:t>
                </a:r>
                <a:r>
                  <a:rPr lang="de-DE" b="1" dirty="0" smtClean="0">
                    <a:solidFill>
                      <a:schemeClr val="tx2"/>
                    </a:solidFill>
                  </a:rPr>
                  <a:t>) Koeffizient:</a:t>
                </a:r>
              </a:p>
              <a:p>
                <a:pPr marL="742950" lvl="1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de-DE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00</m:t>
                        </m:r>
                      </m:sub>
                    </m:sSub>
                  </m:oMath>
                </a14:m>
                <a:endParaRPr lang="de-DE" b="1" dirty="0" smtClean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34" y="4128621"/>
                <a:ext cx="3095399" cy="646331"/>
              </a:xfrm>
              <a:prstGeom prst="rect">
                <a:avLst/>
              </a:prstGeom>
              <a:blipFill rotWithShape="1">
                <a:blip r:embed="rId19"/>
                <a:stretch>
                  <a:fillRect l="-1575" t="-4717" r="-787" b="-1037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323528" y="4774952"/>
                <a:ext cx="7811679" cy="967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>
                    <a:solidFill>
                      <a:schemeClr val="tx2"/>
                    </a:solidFill>
                  </a:rPr>
                  <a:t>AC (</a:t>
                </a:r>
                <a:r>
                  <a:rPr lang="de-DE" b="1" dirty="0" err="1">
                    <a:solidFill>
                      <a:schemeClr val="tx2"/>
                    </a:solidFill>
                  </a:rPr>
                  <a:t>alternaiting</a:t>
                </a:r>
                <a:r>
                  <a:rPr lang="de-DE" b="1" dirty="0">
                    <a:solidFill>
                      <a:schemeClr val="tx2"/>
                    </a:solidFill>
                  </a:rPr>
                  <a:t> </a:t>
                </a:r>
                <a:r>
                  <a:rPr lang="de-DE" b="1" dirty="0" err="1">
                    <a:solidFill>
                      <a:schemeClr val="tx2"/>
                    </a:solidFill>
                  </a:rPr>
                  <a:t>current</a:t>
                </a:r>
                <a:r>
                  <a:rPr lang="de-DE" b="1" dirty="0">
                    <a:solidFill>
                      <a:schemeClr val="tx2"/>
                    </a:solidFill>
                  </a:rPr>
                  <a:t>) Koeffizient:</a:t>
                </a:r>
              </a:p>
              <a:p>
                <a:pPr marL="742950" lvl="1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 dirty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de-DE" i="1" dirty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de-DE" i="1" dirty="0">
                        <a:latin typeface="Cambria Math"/>
                      </a:rPr>
                      <m:t> </m:t>
                    </m:r>
                    <m:r>
                      <a:rPr lang="de-DE" i="1" dirty="0">
                        <a:latin typeface="Cambria Math"/>
                      </a:rPr>
                      <m:t>𝑚𝑖𝑡</m:t>
                    </m:r>
                    <m:r>
                      <a:rPr lang="de-DE" i="1" dirty="0">
                        <a:latin typeface="Cambria Math"/>
                      </a:rPr>
                      <m:t>  </m:t>
                    </m:r>
                    <m:r>
                      <a:rPr lang="de-DE" i="1" dirty="0">
                        <a:latin typeface="Cambria Math"/>
                      </a:rPr>
                      <m:t>𝑥</m:t>
                    </m:r>
                    <m:r>
                      <a:rPr lang="de-DE" i="1" dirty="0">
                        <a:latin typeface="Cambria Math"/>
                      </a:rPr>
                      <m:t>,</m:t>
                    </m:r>
                    <m:r>
                      <a:rPr lang="de-DE" i="1" dirty="0">
                        <a:latin typeface="Cambria Math"/>
                      </a:rPr>
                      <m:t>𝑦</m:t>
                    </m:r>
                    <m:r>
                      <a:rPr lang="de-DE" i="1" dirty="0">
                        <a:latin typeface="Cambria Math"/>
                      </a:rPr>
                      <m:t>&gt;0 </m:t>
                    </m:r>
                  </m:oMath>
                </a14:m>
                <a:endParaRPr lang="de-DE" b="1" dirty="0">
                  <a:solidFill>
                    <a:schemeClr val="tx2"/>
                  </a:solidFill>
                </a:endParaRPr>
              </a:p>
              <a:p>
                <a:pPr marL="742950" lvl="1" indent="-285750">
                  <a:buFont typeface="Arial" pitchFamily="34" charset="0"/>
                  <a:buChar char="•"/>
                </a:pPr>
                <a:r>
                  <a:rPr lang="de-DE" dirty="0"/>
                  <a:t>Je größer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/>
                      </a:rPr>
                      <m:t>𝑥</m:t>
                    </m:r>
                  </m:oMath>
                </a14:m>
                <a:r>
                  <a:rPr lang="de-DE" dirty="0"/>
                  <a:t> und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/>
                      </a:rPr>
                      <m:t>𝑦</m:t>
                    </m:r>
                  </m:oMath>
                </a14:m>
                <a:r>
                  <a:rPr lang="de-DE" dirty="0" smtClean="0"/>
                  <a:t>,</a:t>
                </a:r>
                <a:r>
                  <a:rPr lang="de-DE" dirty="0"/>
                  <a:t> desto mehr detaillierte Informationen trägt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 dirty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de-DE" i="1" dirty="0">
                            <a:latin typeface="Cambria Math"/>
                          </a:rPr>
                          <m:t>𝑥𝑦</m:t>
                        </m:r>
                      </m:sub>
                    </m:sSub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774952"/>
                <a:ext cx="7811679" cy="967188"/>
              </a:xfrm>
              <a:prstGeom prst="rect">
                <a:avLst/>
              </a:prstGeom>
              <a:blipFill rotWithShape="1">
                <a:blip r:embed="rId20"/>
                <a:stretch>
                  <a:fillRect l="-624" t="-3145" b="-6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55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41" grpId="0"/>
      <p:bldP spid="42" grpId="0"/>
      <p:bldP spid="45" grpId="0"/>
      <p:bldP spid="47" grpId="0"/>
      <p:bldP spid="48" grpId="0"/>
      <p:bldP spid="49" grpId="0"/>
      <p:bldP spid="50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  <p:bldP spid="5" grpId="0" animBg="1"/>
      <p:bldP spid="18" grpId="0"/>
      <p:bldP spid="63" grpId="0"/>
      <p:bldP spid="38" grpId="0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Прямая со стрелкой 81"/>
          <p:cNvCxnSpPr/>
          <p:nvPr/>
        </p:nvCxnSpPr>
        <p:spPr>
          <a:xfrm>
            <a:off x="6908010" y="4508272"/>
            <a:ext cx="423350" cy="12472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039094" y="1420917"/>
            <a:ext cx="1302801" cy="5515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25</a:t>
            </a:fld>
            <a:endParaRPr lang="de-DE" sz="16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833141" y="1420917"/>
            <a:ext cx="1944216" cy="182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877546" y="1453388"/>
                <a:ext cx="5818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546" y="1453388"/>
                <a:ext cx="58182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877546" y="1822720"/>
                <a:ext cx="576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546" y="1822720"/>
                <a:ext cx="576503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441162" y="1453388"/>
                <a:ext cx="5818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01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1162" y="1453388"/>
                <a:ext cx="581826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931395" y="2192052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395" y="2192052"/>
                <a:ext cx="410689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517625" y="1822720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625" y="1822720"/>
                <a:ext cx="41068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009789" y="1453388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789" y="1453388"/>
                <a:ext cx="410689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129565" y="2778664"/>
                <a:ext cx="5818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77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565" y="2778664"/>
                <a:ext cx="581826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41" y="1440595"/>
            <a:ext cx="3517987" cy="351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680" y="855820"/>
            <a:ext cx="42689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chemeClr val="tx2"/>
                </a:solidFill>
              </a:rPr>
              <a:t>64 Basisbilder von DCT </a:t>
            </a:r>
            <a:endParaRPr lang="de-DE" sz="3200" b="1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31" y="1440595"/>
            <a:ext cx="499995" cy="49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551454" y="1495670"/>
                <a:ext cx="7421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  <a:ea typeface="Cambria Math"/>
                            </a:rPr>
                            <m:t>∙ </m:t>
                          </m:r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00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454" y="1495670"/>
                <a:ext cx="742126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64" y="2187232"/>
            <a:ext cx="506705" cy="50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573226" y="2255919"/>
                <a:ext cx="7421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  <a:ea typeface="Cambria Math"/>
                            </a:rPr>
                            <m:t>∙ </m:t>
                          </m:r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01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226" y="2255919"/>
                <a:ext cx="742126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81" y="2928938"/>
            <a:ext cx="534788" cy="53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599770" y="3011666"/>
                <a:ext cx="7421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  <a:ea typeface="Cambria Math"/>
                            </a:rPr>
                            <m:t>∙ </m:t>
                          </m:r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02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70" y="3011666"/>
                <a:ext cx="742126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4202041" y="3614466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8" name="TextBox 67"/>
          <p:cNvSpPr txBox="1"/>
          <p:nvPr/>
        </p:nvSpPr>
        <p:spPr>
          <a:xfrm>
            <a:off x="4202041" y="3731126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9" name="TextBox 68"/>
          <p:cNvSpPr txBox="1"/>
          <p:nvPr/>
        </p:nvSpPr>
        <p:spPr>
          <a:xfrm>
            <a:off x="4202041" y="3861048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.</a:t>
            </a:r>
            <a:endParaRPr lang="de-DE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361" y="4417397"/>
            <a:ext cx="536108" cy="52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631225" y="4495911"/>
                <a:ext cx="7421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dirty="0" smtClean="0">
                              <a:latin typeface="Cambria Math"/>
                              <a:ea typeface="Cambria Math"/>
                            </a:rPr>
                            <m:t>∙ </m:t>
                          </m:r>
                          <m:r>
                            <a:rPr lang="de-DE" b="0" i="1" dirty="0" smtClean="0">
                              <a:latin typeface="Cambria Math"/>
                            </a:rPr>
                            <m:t>𝐺</m:t>
                          </m:r>
                        </m:e>
                        <m:sub>
                          <m:r>
                            <a:rPr lang="de-DE" b="0" i="1" dirty="0" smtClean="0">
                              <a:latin typeface="Cambria Math"/>
                            </a:rPr>
                            <m:t>77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225" y="4495911"/>
                <a:ext cx="742126" cy="36933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>
            <a:stCxn id="15" idx="3"/>
          </p:cNvCxnSpPr>
          <p:nvPr/>
        </p:nvCxnSpPr>
        <p:spPr>
          <a:xfrm>
            <a:off x="5341895" y="1696703"/>
            <a:ext cx="1171237" cy="240375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4041511" y="2164755"/>
            <a:ext cx="1302801" cy="5515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Прямоугольник 71"/>
          <p:cNvSpPr/>
          <p:nvPr/>
        </p:nvSpPr>
        <p:spPr>
          <a:xfrm>
            <a:off x="4023105" y="2920546"/>
            <a:ext cx="1302801" cy="5515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Прямоугольник 72"/>
          <p:cNvSpPr/>
          <p:nvPr/>
        </p:nvSpPr>
        <p:spPr>
          <a:xfrm>
            <a:off x="4015777" y="4404791"/>
            <a:ext cx="1302801" cy="5515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4" name="Прямая соединительная линия 73"/>
          <p:cNvCxnSpPr>
            <a:stCxn id="71" idx="3"/>
          </p:cNvCxnSpPr>
          <p:nvPr/>
        </p:nvCxnSpPr>
        <p:spPr>
          <a:xfrm>
            <a:off x="5344312" y="2440541"/>
            <a:ext cx="1105614" cy="16742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66" idx="3"/>
            <a:endCxn id="30" idx="1"/>
          </p:cNvCxnSpPr>
          <p:nvPr/>
        </p:nvCxnSpPr>
        <p:spPr>
          <a:xfrm>
            <a:off x="5341896" y="3196332"/>
            <a:ext cx="988657" cy="9804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73" idx="3"/>
          </p:cNvCxnSpPr>
          <p:nvPr/>
        </p:nvCxnSpPr>
        <p:spPr>
          <a:xfrm flipV="1">
            <a:off x="5318578" y="4495911"/>
            <a:ext cx="906522" cy="18466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325906" y="4076131"/>
            <a:ext cx="1004647" cy="32866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6225100" y="4077082"/>
            <a:ext cx="720080" cy="6806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smtClean="0"/>
              <a:t>+</a:t>
            </a:r>
            <a:endParaRPr lang="de-DE" sz="40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7347607" y="4077082"/>
            <a:ext cx="1404000" cy="14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8x8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Originalblock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13406" y="1107728"/>
            <a:ext cx="705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niedrig</a:t>
            </a:r>
            <a:endParaRPr lang="de-DE" sz="1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8244408" y="1113140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hoch</a:t>
            </a:r>
            <a:endParaRPr lang="de-DE" sz="1400" b="1" dirty="0"/>
          </a:p>
        </p:txBody>
      </p:sp>
      <p:sp>
        <p:nvSpPr>
          <p:cNvPr id="48" name="TextBox 47"/>
          <p:cNvSpPr txBox="1"/>
          <p:nvPr/>
        </p:nvSpPr>
        <p:spPr>
          <a:xfrm rot="5400000">
            <a:off x="6334750" y="1618945"/>
            <a:ext cx="705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niedrig</a:t>
            </a:r>
            <a:endParaRPr lang="de-DE" sz="1400" b="1" dirty="0"/>
          </a:p>
        </p:txBody>
      </p:sp>
      <p:sp>
        <p:nvSpPr>
          <p:cNvPr id="49" name="TextBox 48"/>
          <p:cNvSpPr txBox="1"/>
          <p:nvPr/>
        </p:nvSpPr>
        <p:spPr>
          <a:xfrm rot="5400000">
            <a:off x="6413297" y="2856821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hoch</a:t>
            </a:r>
            <a:endParaRPr lang="de-DE" sz="14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513132" y="1453388"/>
            <a:ext cx="0" cy="1694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6779410" y="1112235"/>
            <a:ext cx="20237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796136" y="1032991"/>
            <a:ext cx="868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Frequenz</a:t>
            </a:r>
            <a:endParaRPr lang="de-DE" sz="1400" b="1" dirty="0"/>
          </a:p>
        </p:txBody>
      </p:sp>
    </p:spTree>
    <p:extLst>
      <p:ext uri="{BB962C8B-B14F-4D97-AF65-F5344CB8AC3E}">
        <p14:creationId xmlns:p14="http://schemas.microsoft.com/office/powerpoint/2010/main" val="325590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0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 animBg="1"/>
      <p:bldP spid="72" grpId="0" animBg="1"/>
      <p:bldP spid="73" grpId="0" animBg="1"/>
      <p:bldP spid="30" grpId="0" animBg="1"/>
      <p:bldP spid="85" grpId="0" animBg="1"/>
      <p:bldP spid="46" grpId="0"/>
      <p:bldP spid="47" grpId="0"/>
      <p:bldP spid="48" grpId="0"/>
      <p:bldP spid="49" grpId="0"/>
      <p:bldP spid="5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26</a:t>
            </a:fld>
            <a:endParaRPr lang="de-DE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4174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142151"/>
              </p:ext>
            </p:extLst>
          </p:nvPr>
        </p:nvGraphicFramePr>
        <p:xfrm>
          <a:off x="2627784" y="1804174"/>
          <a:ext cx="259228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157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169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153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36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421394"/>
              </p:ext>
            </p:extLst>
          </p:nvPr>
        </p:nvGraphicFramePr>
        <p:xfrm>
          <a:off x="5971004" y="1804174"/>
          <a:ext cx="263344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181"/>
                <a:gridCol w="329181"/>
                <a:gridCol w="329181"/>
                <a:gridCol w="329181"/>
                <a:gridCol w="329181"/>
                <a:gridCol w="329181"/>
                <a:gridCol w="329181"/>
                <a:gridCol w="329181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947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-144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258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-72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-78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-32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-6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1" name="Прямая со стрелкой 20"/>
          <p:cNvCxnSpPr>
            <a:stCxn id="1026" idx="3"/>
            <a:endCxn id="3" idx="1"/>
          </p:cNvCxnSpPr>
          <p:nvPr/>
        </p:nvCxnSpPr>
        <p:spPr>
          <a:xfrm>
            <a:off x="1907704" y="2632266"/>
            <a:ext cx="72008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250924" y="2632266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250924" y="2262934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413" y="980728"/>
            <a:ext cx="41026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chemeClr val="tx2"/>
                </a:solidFill>
              </a:rPr>
              <a:t>DCT </a:t>
            </a:r>
            <a:r>
              <a:rPr lang="de-DE" sz="3000" b="1" dirty="0" smtClean="0">
                <a:solidFill>
                  <a:schemeClr val="tx2"/>
                </a:solidFill>
              </a:rPr>
              <a:t>(8</a:t>
            </a:r>
            <a:r>
              <a:rPr lang="de-DE" sz="3000" b="1" i="1" dirty="0" smtClean="0">
                <a:solidFill>
                  <a:schemeClr val="tx2"/>
                </a:solidFill>
              </a:rPr>
              <a:t>x8 </a:t>
            </a:r>
            <a:r>
              <a:rPr lang="de-DE" sz="3000" b="1" i="1" dirty="0">
                <a:solidFill>
                  <a:schemeClr val="tx2"/>
                </a:solidFill>
              </a:rPr>
              <a:t>Block</a:t>
            </a:r>
            <a:r>
              <a:rPr lang="de-DE" sz="3000" b="1" dirty="0">
                <a:solidFill>
                  <a:schemeClr val="tx2"/>
                </a:solidFill>
              </a:rPr>
              <a:t>) Beispiel: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7302683" y="3460358"/>
            <a:ext cx="0" cy="6167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411908"/>
              </p:ext>
            </p:extLst>
          </p:nvPr>
        </p:nvGraphicFramePr>
        <p:xfrm>
          <a:off x="5991580" y="4075129"/>
          <a:ext cx="263344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181"/>
                <a:gridCol w="329181"/>
                <a:gridCol w="329181"/>
                <a:gridCol w="329181"/>
                <a:gridCol w="329181"/>
                <a:gridCol w="329181"/>
                <a:gridCol w="329181"/>
                <a:gridCol w="329181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947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-144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258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-72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-78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-32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-56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392339"/>
              </p:ext>
            </p:extLst>
          </p:nvPr>
        </p:nvGraphicFramePr>
        <p:xfrm>
          <a:off x="2658636" y="4077072"/>
          <a:ext cx="259228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187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192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190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58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120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5" name="Прямая со стрелкой 24"/>
          <p:cNvCxnSpPr>
            <a:stCxn id="22" idx="1"/>
            <a:endCxn id="24" idx="3"/>
          </p:cNvCxnSpPr>
          <p:nvPr/>
        </p:nvCxnSpPr>
        <p:spPr>
          <a:xfrm flipH="1">
            <a:off x="5250924" y="4903221"/>
            <a:ext cx="740656" cy="194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364088" y="4535832"/>
            <a:ext cx="6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IDCT</a:t>
            </a:r>
            <a:endParaRPr lang="de-DE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8" y="4077072"/>
            <a:ext cx="1656184" cy="1656184"/>
          </a:xfrm>
          <a:prstGeom prst="rect">
            <a:avLst/>
          </a:prstGeom>
        </p:spPr>
      </p:pic>
      <p:cxnSp>
        <p:nvCxnSpPr>
          <p:cNvPr id="30" name="Прямая со стрелкой 29"/>
          <p:cNvCxnSpPr/>
          <p:nvPr/>
        </p:nvCxnSpPr>
        <p:spPr>
          <a:xfrm flipH="1">
            <a:off x="1908832" y="4901278"/>
            <a:ext cx="740656" cy="1943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2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27</a:t>
            </a:fld>
            <a:endParaRPr lang="de-DE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4174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425179"/>
              </p:ext>
            </p:extLst>
          </p:nvPr>
        </p:nvGraphicFramePr>
        <p:xfrm>
          <a:off x="2627784" y="1804174"/>
          <a:ext cx="259228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157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169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153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36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1" name="Прямая со стрелкой 20"/>
          <p:cNvCxnSpPr>
            <a:stCxn id="1026" idx="3"/>
            <a:endCxn id="3" idx="1"/>
          </p:cNvCxnSpPr>
          <p:nvPr/>
        </p:nvCxnSpPr>
        <p:spPr>
          <a:xfrm>
            <a:off x="1907704" y="2632266"/>
            <a:ext cx="72008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16413" y="980728"/>
            <a:ext cx="41026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chemeClr val="tx2"/>
                </a:solidFill>
              </a:rPr>
              <a:t>DCT </a:t>
            </a:r>
            <a:r>
              <a:rPr lang="de-DE" sz="3000" b="1" dirty="0" smtClean="0">
                <a:solidFill>
                  <a:schemeClr val="tx2"/>
                </a:solidFill>
              </a:rPr>
              <a:t>(8</a:t>
            </a:r>
            <a:r>
              <a:rPr lang="de-DE" sz="3000" b="1" i="1" dirty="0" smtClean="0">
                <a:solidFill>
                  <a:schemeClr val="tx2"/>
                </a:solidFill>
              </a:rPr>
              <a:t>x8 </a:t>
            </a:r>
            <a:r>
              <a:rPr lang="de-DE" sz="3000" b="1" i="1" dirty="0">
                <a:solidFill>
                  <a:schemeClr val="tx2"/>
                </a:solidFill>
              </a:rPr>
              <a:t>Block</a:t>
            </a:r>
            <a:r>
              <a:rPr lang="de-DE" sz="3000" b="1" dirty="0">
                <a:solidFill>
                  <a:schemeClr val="tx2"/>
                </a:solidFill>
              </a:rPr>
              <a:t>) Beispiel: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409864"/>
              </p:ext>
            </p:extLst>
          </p:nvPr>
        </p:nvGraphicFramePr>
        <p:xfrm>
          <a:off x="2658636" y="4077072"/>
          <a:ext cx="259228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187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192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190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58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120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8" y="4077072"/>
            <a:ext cx="1656184" cy="1656184"/>
          </a:xfrm>
          <a:prstGeom prst="rect">
            <a:avLst/>
          </a:prstGeom>
        </p:spPr>
      </p:pic>
      <p:cxnSp>
        <p:nvCxnSpPr>
          <p:cNvPr id="30" name="Прямая со стрелкой 29"/>
          <p:cNvCxnSpPr/>
          <p:nvPr/>
        </p:nvCxnSpPr>
        <p:spPr>
          <a:xfrm flipH="1">
            <a:off x="1908832" y="4901278"/>
            <a:ext cx="740656" cy="1943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3" idx="3"/>
          </p:cNvCxnSpPr>
          <p:nvPr/>
        </p:nvCxnSpPr>
        <p:spPr>
          <a:xfrm>
            <a:off x="5220072" y="2632266"/>
            <a:ext cx="504056" cy="22067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24" idx="3"/>
          </p:cNvCxnSpPr>
          <p:nvPr/>
        </p:nvCxnSpPr>
        <p:spPr>
          <a:xfrm flipV="1">
            <a:off x="5250924" y="2924944"/>
            <a:ext cx="452626" cy="198022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164836" y="2262934"/>
            <a:ext cx="1128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|Differenz|</a:t>
            </a:r>
            <a:endParaRPr lang="de-DE" sz="1600" dirty="0"/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39169"/>
              </p:ext>
            </p:extLst>
          </p:nvPr>
        </p:nvGraphicFramePr>
        <p:xfrm>
          <a:off x="6228184" y="1804174"/>
          <a:ext cx="259228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 flipV="1">
            <a:off x="5844496" y="2742601"/>
            <a:ext cx="383688" cy="124378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5846477" y="2611000"/>
            <a:ext cx="0" cy="508702"/>
          </a:xfrm>
          <a:prstGeom prst="straightConnector1">
            <a:avLst/>
          </a:prstGeom>
          <a:ln w="381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992" y="3933526"/>
            <a:ext cx="1935504" cy="1935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4" name="Прямая со стрелкой 43"/>
          <p:cNvCxnSpPr>
            <a:stCxn id="36" idx="2"/>
            <a:endCxn id="2050" idx="0"/>
          </p:cNvCxnSpPr>
          <p:nvPr/>
        </p:nvCxnSpPr>
        <p:spPr>
          <a:xfrm flipH="1">
            <a:off x="7523744" y="3460358"/>
            <a:ext cx="584" cy="4731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45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28</a:t>
            </a:fld>
            <a:endParaRPr lang="de-DE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4523" y="1064349"/>
            <a:ext cx="896197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Nachteile von DCT: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de-DE" sz="2800" dirty="0" smtClean="0"/>
              <a:t>Blöcke werden unabhängig voneinander transformiert</a:t>
            </a:r>
          </a:p>
          <a:p>
            <a:pPr marL="1371600" lvl="2" indent="-457200">
              <a:buFont typeface="Wingdings" pitchFamily="2" charset="2"/>
              <a:buChar char="Ø"/>
            </a:pPr>
            <a:r>
              <a:rPr lang="de-DE" sz="2800" dirty="0" smtClean="0"/>
              <a:t>Bei hoher Kompressionsrate(Quantisierung) können diese erkannt werden</a:t>
            </a:r>
            <a:endParaRPr lang="de-DE" sz="2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0" y="3017113"/>
            <a:ext cx="2251534" cy="225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18878" y="5268647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163,2 KB</a:t>
            </a:r>
            <a:endParaRPr lang="de-DE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70" y="3017114"/>
            <a:ext cx="2251534" cy="2251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7" name="TextBox 176"/>
          <p:cNvSpPr txBox="1"/>
          <p:nvPr/>
        </p:nvSpPr>
        <p:spPr>
          <a:xfrm>
            <a:off x="3896433" y="5268648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28,3 KB</a:t>
            </a:r>
            <a:endParaRPr lang="de-DE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494" y="3017114"/>
            <a:ext cx="2033913" cy="225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067944" y="3789040"/>
            <a:ext cx="481445" cy="4739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8" name="Прямоугольник 177"/>
          <p:cNvSpPr/>
          <p:nvPr/>
        </p:nvSpPr>
        <p:spPr>
          <a:xfrm>
            <a:off x="6463494" y="3017113"/>
            <a:ext cx="2033913" cy="22515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1" name="Прямая соединительная линия 20"/>
          <p:cNvCxnSpPr>
            <a:stCxn id="17" idx="0"/>
          </p:cNvCxnSpPr>
          <p:nvPr/>
        </p:nvCxnSpPr>
        <p:spPr>
          <a:xfrm flipV="1">
            <a:off x="4308667" y="3017114"/>
            <a:ext cx="2154827" cy="77192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>
            <a:stCxn id="17" idx="2"/>
          </p:cNvCxnSpPr>
          <p:nvPr/>
        </p:nvCxnSpPr>
        <p:spPr>
          <a:xfrm>
            <a:off x="4308667" y="4262952"/>
            <a:ext cx="2154827" cy="100569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>
            <a:off x="2601720" y="4142881"/>
            <a:ext cx="576064" cy="0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73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  <p:bldP spid="17" grpId="0" animBg="1"/>
      <p:bldP spid="17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II: DCT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29</a:t>
            </a:fld>
            <a:endParaRPr lang="de-DE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4523" y="1064349"/>
            <a:ext cx="896197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Nachteile von DCT: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de-DE" sz="2800" dirty="0" smtClean="0"/>
              <a:t>DCT eignet sich schlecht für nicht-durchgehende Töne. </a:t>
            </a:r>
          </a:p>
          <a:p>
            <a:pPr marL="1371600" lvl="2" indent="-457200">
              <a:buFont typeface="Wingdings" pitchFamily="2" charset="2"/>
              <a:buChar char="Ø"/>
            </a:pPr>
            <a:r>
              <a:rPr lang="de-DE" sz="2800" dirty="0" smtClean="0"/>
              <a:t>Keine gute Komprimierung möglich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608480"/>
              </p:ext>
            </p:extLst>
          </p:nvPr>
        </p:nvGraphicFramePr>
        <p:xfrm>
          <a:off x="2645718" y="2689141"/>
          <a:ext cx="2199656" cy="14206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957"/>
                <a:gridCol w="274957"/>
                <a:gridCol w="274957"/>
                <a:gridCol w="274957"/>
                <a:gridCol w="274957"/>
                <a:gridCol w="274957"/>
                <a:gridCol w="274957"/>
                <a:gridCol w="274957"/>
              </a:tblGrid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79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9" y="2708920"/>
            <a:ext cx="1400894" cy="1400894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>
            <a:off x="1897013" y="3399842"/>
            <a:ext cx="72008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932040" y="3409368"/>
            <a:ext cx="1082397" cy="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020223" y="3044577"/>
            <a:ext cx="722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/>
              <a:t>FDCT</a:t>
            </a:r>
            <a:endParaRPr lang="de-DE" sz="2000" dirty="0"/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769219"/>
              </p:ext>
            </p:extLst>
          </p:nvPr>
        </p:nvGraphicFramePr>
        <p:xfrm>
          <a:off x="6137550" y="2708920"/>
          <a:ext cx="2466896" cy="14206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362"/>
                <a:gridCol w="308362"/>
                <a:gridCol w="308362"/>
                <a:gridCol w="308362"/>
                <a:gridCol w="308362"/>
                <a:gridCol w="308362"/>
                <a:gridCol w="308362"/>
                <a:gridCol w="308362"/>
              </a:tblGrid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-581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-266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-61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-48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-98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-30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-65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-42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79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-22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5" name="Прямая со стрелкой 34"/>
          <p:cNvCxnSpPr>
            <a:endCxn id="37" idx="0"/>
          </p:cNvCxnSpPr>
          <p:nvPr/>
        </p:nvCxnSpPr>
        <p:spPr>
          <a:xfrm>
            <a:off x="7380312" y="4149080"/>
            <a:ext cx="0" cy="243086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189003"/>
              </p:ext>
            </p:extLst>
          </p:nvPr>
        </p:nvGraphicFramePr>
        <p:xfrm>
          <a:off x="6146864" y="4392166"/>
          <a:ext cx="2466896" cy="14206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362"/>
                <a:gridCol w="308362"/>
                <a:gridCol w="308362"/>
                <a:gridCol w="308362"/>
                <a:gridCol w="308362"/>
                <a:gridCol w="308362"/>
                <a:gridCol w="308362"/>
                <a:gridCol w="308362"/>
              </a:tblGrid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-581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-266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-61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-48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67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 flipH="1">
            <a:off x="4932040" y="5085184"/>
            <a:ext cx="1080120" cy="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46626" y="4685074"/>
            <a:ext cx="668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/>
              <a:t>I</a:t>
            </a:r>
            <a:r>
              <a:rPr lang="de-DE" sz="2000" dirty="0" smtClean="0"/>
              <a:t>DCT</a:t>
            </a:r>
            <a:endParaRPr lang="de-DE" sz="2000" dirty="0"/>
          </a:p>
        </p:txBody>
      </p:sp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33988"/>
              </p:ext>
            </p:extLst>
          </p:nvPr>
        </p:nvGraphicFramePr>
        <p:xfrm>
          <a:off x="2660376" y="4374847"/>
          <a:ext cx="2199656" cy="14206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957"/>
                <a:gridCol w="274957"/>
                <a:gridCol w="274957"/>
                <a:gridCol w="274957"/>
                <a:gridCol w="274957"/>
                <a:gridCol w="274957"/>
                <a:gridCol w="274957"/>
                <a:gridCol w="274957"/>
              </a:tblGrid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223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-43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-26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267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171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282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-53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182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276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-43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276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-35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64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79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258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282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223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4" name="Прямая со стрелкой 43"/>
          <p:cNvCxnSpPr/>
          <p:nvPr/>
        </p:nvCxnSpPr>
        <p:spPr>
          <a:xfrm>
            <a:off x="1897013" y="5085184"/>
            <a:ext cx="72008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33" y="4384154"/>
            <a:ext cx="1400894" cy="1400894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15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85" y="1744241"/>
            <a:ext cx="8332660" cy="121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Einführung. </a:t>
            </a:r>
            <a:r>
              <a:rPr lang="de-DE" sz="2800" dirty="0" smtClean="0"/>
              <a:t>Bilddarstellung</a:t>
            </a:r>
            <a:endParaRPr lang="de-D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Digitalbild</a:t>
            </a:r>
            <a:endParaRPr lang="de-DE" sz="30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</a:t>
            </a:fld>
            <a:endParaRPr lang="de-DE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2276871"/>
            <a:ext cx="224358" cy="2091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Прямая соединительная линия 16"/>
          <p:cNvCxnSpPr>
            <a:stCxn id="13" idx="0"/>
            <a:endCxn id="27" idx="0"/>
          </p:cNvCxnSpPr>
          <p:nvPr/>
        </p:nvCxnSpPr>
        <p:spPr>
          <a:xfrm flipV="1">
            <a:off x="1011771" y="1744240"/>
            <a:ext cx="2324486" cy="5326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3" idx="2"/>
          </p:cNvCxnSpPr>
          <p:nvPr/>
        </p:nvCxnSpPr>
        <p:spPr>
          <a:xfrm>
            <a:off x="1011771" y="2486024"/>
            <a:ext cx="2278185" cy="4429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702490" y="1744240"/>
            <a:ext cx="1267533" cy="11807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Прямоугольник 28"/>
          <p:cNvSpPr/>
          <p:nvPr/>
        </p:nvSpPr>
        <p:spPr>
          <a:xfrm>
            <a:off x="3107089" y="2166764"/>
            <a:ext cx="384791" cy="3940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0" name="Прямая соединительная линия 29"/>
          <p:cNvCxnSpPr>
            <a:stCxn id="29" idx="0"/>
            <a:endCxn id="33" idx="0"/>
          </p:cNvCxnSpPr>
          <p:nvPr/>
        </p:nvCxnSpPr>
        <p:spPr>
          <a:xfrm flipV="1">
            <a:off x="3299485" y="1762124"/>
            <a:ext cx="2401228" cy="4046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114925" y="1762124"/>
            <a:ext cx="1171575" cy="11668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Прямая соединительная линия 34"/>
          <p:cNvCxnSpPr>
            <a:stCxn id="29" idx="2"/>
            <a:endCxn id="33" idx="2"/>
          </p:cNvCxnSpPr>
          <p:nvPr/>
        </p:nvCxnSpPr>
        <p:spPr>
          <a:xfrm>
            <a:off x="3299485" y="2560835"/>
            <a:ext cx="2401228" cy="3681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482601" y="2060848"/>
            <a:ext cx="385543" cy="3999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Прямоугольник 38"/>
          <p:cNvSpPr/>
          <p:nvPr/>
        </p:nvSpPr>
        <p:spPr>
          <a:xfrm>
            <a:off x="7496175" y="1743075"/>
            <a:ext cx="1180280" cy="11906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0" name="Прямая соединительная линия 39"/>
          <p:cNvCxnSpPr>
            <a:stCxn id="38" idx="0"/>
            <a:endCxn id="39" idx="0"/>
          </p:cNvCxnSpPr>
          <p:nvPr/>
        </p:nvCxnSpPr>
        <p:spPr>
          <a:xfrm flipV="1">
            <a:off x="5675373" y="1743075"/>
            <a:ext cx="2410942" cy="3177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38" idx="2"/>
            <a:endCxn id="39" idx="2"/>
          </p:cNvCxnSpPr>
          <p:nvPr/>
        </p:nvCxnSpPr>
        <p:spPr>
          <a:xfrm>
            <a:off x="5675373" y="2460801"/>
            <a:ext cx="2410942" cy="4729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Объект 2"/>
              <p:cNvSpPr txBox="1">
                <a:spLocks/>
              </p:cNvSpPr>
              <p:nvPr/>
            </p:nvSpPr>
            <p:spPr>
              <a:xfrm>
                <a:off x="1866760" y="963312"/>
                <a:ext cx="5349126" cy="7200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de-DE" sz="3000" b="1" dirty="0" smtClean="0">
                    <a:solidFill>
                      <a:schemeClr val="tx2"/>
                    </a:solidFill>
                  </a:rPr>
                  <a:t>: </a:t>
                </a:r>
                <a:r>
                  <a:rPr lang="de-DE" sz="3000" dirty="0"/>
                  <a:t>eine </a:t>
                </a:r>
                <a14:m>
                  <m:oMath xmlns:m="http://schemas.openxmlformats.org/officeDocument/2006/math">
                    <m:r>
                      <a:rPr lang="de-DE" sz="3000" i="1" dirty="0">
                        <a:latin typeface="Cambria Math"/>
                      </a:rPr>
                      <m:t>𝑛</m:t>
                    </m:r>
                    <m:r>
                      <a:rPr lang="de-DE" sz="3000" i="1" dirty="0">
                        <a:latin typeface="Cambria Math"/>
                        <a:ea typeface="Cambria Math"/>
                      </a:rPr>
                      <m:t>×</m:t>
                    </m:r>
                    <m:r>
                      <a:rPr lang="de-DE" sz="3000" i="1" dirty="0">
                        <a:latin typeface="Cambria Math"/>
                      </a:rPr>
                      <m:t>𝑚</m:t>
                    </m:r>
                    <m:r>
                      <a:rPr lang="de-DE" sz="30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de-DE" sz="3000" dirty="0"/>
                  <a:t>Matrix von Pixeln</a:t>
                </a:r>
              </a:p>
            </p:txBody>
          </p:sp>
        </mc:Choice>
        <mc:Fallback xmlns="">
          <p:sp>
            <p:nvSpPr>
              <p:cNvPr id="47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760" y="963312"/>
                <a:ext cx="5349126" cy="720080"/>
              </a:xfrm>
              <a:prstGeom prst="rect">
                <a:avLst/>
              </a:prstGeom>
              <a:blipFill rotWithShape="1">
                <a:blip r:embed="rId8"/>
                <a:stretch>
                  <a:fillRect l="-2620" t="-10169" b="-33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Объект 2"/>
              <p:cNvSpPr txBox="1">
                <a:spLocks/>
              </p:cNvSpPr>
              <p:nvPr/>
            </p:nvSpPr>
            <p:spPr>
              <a:xfrm>
                <a:off x="251520" y="3068960"/>
                <a:ext cx="8712968" cy="7200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30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de-DE" sz="3000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de-DE" sz="3000" b="1" i="1" dirty="0">
                        <a:solidFill>
                          <a:srgbClr val="002060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de-DE" sz="30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de-DE" sz="3000" dirty="0" smtClean="0"/>
                  <a:t>– Bildgröße (Auflösung: dpi - </a:t>
                </a:r>
                <a:r>
                  <a:rPr lang="de-DE" sz="3000" b="1" dirty="0" err="1" smtClean="0"/>
                  <a:t>d</a:t>
                </a:r>
                <a:r>
                  <a:rPr lang="de-DE" sz="3000" dirty="0" err="1" smtClean="0"/>
                  <a:t>ots</a:t>
                </a:r>
                <a:r>
                  <a:rPr lang="de-DE" sz="3000" dirty="0" smtClean="0"/>
                  <a:t> </a:t>
                </a:r>
                <a:r>
                  <a:rPr lang="de-DE" sz="3000" b="1" dirty="0" smtClean="0"/>
                  <a:t>p</a:t>
                </a:r>
                <a:r>
                  <a:rPr lang="de-DE" sz="3000" dirty="0" smtClean="0"/>
                  <a:t>er </a:t>
                </a:r>
                <a:r>
                  <a:rPr lang="de-DE" sz="3000" b="1" dirty="0" err="1" smtClean="0"/>
                  <a:t>i</a:t>
                </a:r>
                <a:r>
                  <a:rPr lang="de-DE" sz="3000" dirty="0" err="1" smtClean="0"/>
                  <a:t>nch</a:t>
                </a:r>
                <a:r>
                  <a:rPr lang="de-DE" sz="3000" dirty="0" smtClean="0"/>
                  <a:t>)</a:t>
                </a:r>
                <a:endParaRPr lang="de-DE" sz="3000" dirty="0"/>
              </a:p>
            </p:txBody>
          </p:sp>
        </mc:Choice>
        <mc:Fallback xmlns="">
          <p:sp>
            <p:nvSpPr>
              <p:cNvPr id="4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68960"/>
                <a:ext cx="8712968" cy="720080"/>
              </a:xfrm>
              <a:prstGeom prst="rect">
                <a:avLst/>
              </a:prstGeom>
              <a:blipFill rotWithShape="1">
                <a:blip r:embed="rId9"/>
                <a:stretch>
                  <a:fillRect t="-10084" b="-25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Объект 2"/>
          <p:cNvSpPr txBox="1">
            <a:spLocks/>
          </p:cNvSpPr>
          <p:nvPr/>
        </p:nvSpPr>
        <p:spPr>
          <a:xfrm>
            <a:off x="265377" y="3645024"/>
            <a:ext cx="871296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000" b="1" dirty="0" smtClean="0">
                <a:solidFill>
                  <a:srgbClr val="002060"/>
                </a:solidFill>
              </a:rPr>
              <a:t>Pixel </a:t>
            </a:r>
            <a:r>
              <a:rPr lang="de-DE" sz="3000" dirty="0" smtClean="0"/>
              <a:t>– kleinstes Bildelement mit einem Farbton</a:t>
            </a:r>
            <a:endParaRPr lang="de-DE" sz="30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14" y="4772453"/>
            <a:ext cx="1109550" cy="110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Объект 2"/>
          <p:cNvSpPr txBox="1">
            <a:spLocks/>
          </p:cNvSpPr>
          <p:nvPr/>
        </p:nvSpPr>
        <p:spPr>
          <a:xfrm>
            <a:off x="395536" y="4365104"/>
            <a:ext cx="1512168" cy="455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002060"/>
                </a:solidFill>
              </a:rPr>
              <a:t>1 Bit: s/w</a:t>
            </a:r>
            <a:endParaRPr lang="de-DE" sz="2000" dirty="0"/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2771800" y="4365104"/>
            <a:ext cx="2396446" cy="455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002060"/>
                </a:solidFill>
              </a:rPr>
              <a:t>8</a:t>
            </a:r>
            <a:r>
              <a:rPr lang="de-DE" sz="2000" b="1" dirty="0" smtClean="0">
                <a:solidFill>
                  <a:srgbClr val="002060"/>
                </a:solidFill>
              </a:rPr>
              <a:t> Bits: Graustufen</a:t>
            </a:r>
            <a:endParaRPr lang="de-DE" sz="2000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600" y="4772453"/>
            <a:ext cx="1109550" cy="110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Объект 2"/>
          <p:cNvSpPr txBox="1">
            <a:spLocks/>
          </p:cNvSpPr>
          <p:nvPr/>
        </p:nvSpPr>
        <p:spPr>
          <a:xfrm>
            <a:off x="5580111" y="4365104"/>
            <a:ext cx="3398234" cy="455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002060"/>
                </a:solidFill>
              </a:rPr>
              <a:t>24 Bits: Farbbild (8 R, 8 G, 8 B)</a:t>
            </a:r>
            <a:endParaRPr lang="de-DE" sz="2000" dirty="0"/>
          </a:p>
        </p:txBody>
      </p:sp>
      <p:sp>
        <p:nvSpPr>
          <p:cNvPr id="56" name="Объект 2"/>
          <p:cNvSpPr txBox="1">
            <a:spLocks/>
          </p:cNvSpPr>
          <p:nvPr/>
        </p:nvSpPr>
        <p:spPr>
          <a:xfrm>
            <a:off x="1642178" y="4941168"/>
            <a:ext cx="1512168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 smtClean="0"/>
              <a:t>400 x 400</a:t>
            </a:r>
          </a:p>
          <a:p>
            <a:pPr marL="0" indent="0">
              <a:buNone/>
            </a:pPr>
            <a:r>
              <a:rPr lang="de-DE" sz="1600" dirty="0" smtClean="0"/>
              <a:t>≈ 19,5 </a:t>
            </a:r>
            <a:r>
              <a:rPr lang="de-DE" sz="1600" dirty="0" err="1" smtClean="0"/>
              <a:t>kB</a:t>
            </a:r>
            <a:endParaRPr lang="de-DE" sz="1600" dirty="0"/>
          </a:p>
        </p:txBody>
      </p:sp>
      <p:sp>
        <p:nvSpPr>
          <p:cNvPr id="58" name="Объект 2"/>
          <p:cNvSpPr txBox="1">
            <a:spLocks/>
          </p:cNvSpPr>
          <p:nvPr/>
        </p:nvSpPr>
        <p:spPr>
          <a:xfrm>
            <a:off x="4280886" y="4941168"/>
            <a:ext cx="1512168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 smtClean="0"/>
              <a:t>400 x 400</a:t>
            </a:r>
          </a:p>
          <a:p>
            <a:pPr marL="0" indent="0">
              <a:buNone/>
            </a:pPr>
            <a:r>
              <a:rPr lang="de-DE" sz="1600" dirty="0" smtClean="0"/>
              <a:t>≈ 156,25 </a:t>
            </a:r>
            <a:r>
              <a:rPr lang="de-DE" sz="1600" dirty="0" err="1" smtClean="0"/>
              <a:t>kB</a:t>
            </a:r>
            <a:endParaRPr lang="de-DE" sz="1600" dirty="0"/>
          </a:p>
        </p:txBody>
      </p:sp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005" y="4772453"/>
            <a:ext cx="1109460" cy="110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Объект 2"/>
          <p:cNvSpPr txBox="1">
            <a:spLocks/>
          </p:cNvSpPr>
          <p:nvPr/>
        </p:nvSpPr>
        <p:spPr>
          <a:xfrm>
            <a:off x="7060708" y="4941168"/>
            <a:ext cx="1512168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 smtClean="0"/>
              <a:t>400 x 400</a:t>
            </a:r>
          </a:p>
          <a:p>
            <a:pPr marL="0" indent="0">
              <a:buNone/>
            </a:pPr>
            <a:r>
              <a:rPr lang="de-DE" sz="1600" dirty="0" smtClean="0"/>
              <a:t>≈ 468,75 </a:t>
            </a:r>
            <a:r>
              <a:rPr lang="de-DE" sz="1600" dirty="0" err="1" smtClean="0"/>
              <a:t>kB</a:t>
            </a:r>
            <a:endParaRPr lang="de-DE" sz="1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2326254" y="1671015"/>
            <a:ext cx="6422210" cy="13855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37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 animBg="1"/>
      <p:bldP spid="29" grpId="0" animBg="1"/>
      <p:bldP spid="33" grpId="0" animBg="1"/>
      <p:bldP spid="38" grpId="0" animBg="1"/>
      <p:bldP spid="39" grpId="0" animBg="1"/>
      <p:bldP spid="47" grpId="0"/>
      <p:bldP spid="48" grpId="0"/>
      <p:bldP spid="49" grpId="0"/>
      <p:bldP spid="51" grpId="0"/>
      <p:bldP spid="52" grpId="0"/>
      <p:bldP spid="54" grpId="0"/>
      <p:bldP spid="56" grpId="0"/>
      <p:bldP spid="58" grpId="0"/>
      <p:bldP spid="60" grpId="0"/>
      <p:bldP spid="4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6902383" y="1124744"/>
            <a:ext cx="936104" cy="369332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46000"/>
                </a:schemeClr>
              </a:gs>
              <a:gs pos="80000">
                <a:schemeClr val="accent1">
                  <a:shade val="93000"/>
                  <a:satMod val="130000"/>
                  <a:alpha val="39000"/>
                </a:schemeClr>
              </a:gs>
              <a:gs pos="100000">
                <a:schemeClr val="accent1">
                  <a:shade val="94000"/>
                  <a:satMod val="135000"/>
                  <a:alpha val="66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Box 34"/>
          <p:cNvSpPr txBox="1"/>
          <p:nvPr/>
        </p:nvSpPr>
        <p:spPr>
          <a:xfrm>
            <a:off x="6012160" y="112474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Modus:    Baseline  </a:t>
            </a:r>
            <a:r>
              <a:rPr lang="de-DE" dirty="0" err="1" smtClean="0"/>
              <a:t>Lossless</a:t>
            </a:r>
            <a:endParaRPr lang="de-DE" dirty="0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Stufen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30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(De-) Kompressionsstufen: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62429" y="1991172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Bildvorbereitung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62429" y="2755318"/>
            <a:ext cx="2049263" cy="446958"/>
          </a:xfrm>
          <a:prstGeom prst="roundRect">
            <a:avLst>
              <a:gd name="adj" fmla="val 58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DCT</a:t>
            </a:r>
            <a:endParaRPr lang="de-DE" sz="1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62429" y="4223895"/>
            <a:ext cx="2039271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Kodierung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62429" y="3489607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Quantisierung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62429" y="49262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1991172"/>
            <a:ext cx="0" cy="338204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121222" y="1991171"/>
            <a:ext cx="0" cy="3368187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379682" y="3331166"/>
            <a:ext cx="2902665" cy="601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732344" y="3079993"/>
            <a:ext cx="2902665" cy="10971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Dekomprimierung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01333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dirty="0" smtClean="0"/>
              <a:t>Normales Bild</a:t>
            </a:r>
            <a:endParaRPr lang="de-DE" dirty="0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013464" y="213285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Прямоугольник 31"/>
          <p:cNvSpPr/>
          <p:nvPr/>
        </p:nvSpPr>
        <p:spPr>
          <a:xfrm>
            <a:off x="6900779" y="440120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sz="1400" dirty="0" smtClean="0"/>
              <a:t>Komprimiertes Bild</a:t>
            </a:r>
            <a:endParaRPr lang="de-DE" sz="1400" dirty="0"/>
          </a:p>
        </p:txBody>
      </p:sp>
      <p:sp>
        <p:nvSpPr>
          <p:cNvPr id="33" name="Улыбающееся лицо 32"/>
          <p:cNvSpPr/>
          <p:nvPr/>
        </p:nvSpPr>
        <p:spPr>
          <a:xfrm>
            <a:off x="7518707" y="452072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Прямая соединительная линия 30"/>
          <p:cNvCxnSpPr>
            <a:stCxn id="14" idx="0"/>
          </p:cNvCxnSpPr>
          <p:nvPr/>
        </p:nvCxnSpPr>
        <p:spPr>
          <a:xfrm flipH="1" flipV="1">
            <a:off x="1257628" y="1755438"/>
            <a:ext cx="2004" cy="2579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59632" y="1770961"/>
            <a:ext cx="3240758" cy="185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4483865" y="1759945"/>
            <a:ext cx="3195" cy="231227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0"/>
            <a:endCxn id="3" idx="2"/>
          </p:cNvCxnSpPr>
          <p:nvPr/>
        </p:nvCxnSpPr>
        <p:spPr>
          <a:xfrm flipV="1">
            <a:off x="4487061" y="2438130"/>
            <a:ext cx="0" cy="317188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6" idx="0"/>
            <a:endCxn id="24" idx="2"/>
          </p:cNvCxnSpPr>
          <p:nvPr/>
        </p:nvCxnSpPr>
        <p:spPr>
          <a:xfrm flipV="1">
            <a:off x="4487061" y="3202276"/>
            <a:ext cx="0" cy="287331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0"/>
            <a:endCxn id="26" idx="2"/>
          </p:cNvCxnSpPr>
          <p:nvPr/>
        </p:nvCxnSpPr>
        <p:spPr>
          <a:xfrm flipV="1">
            <a:off x="4482065" y="3936565"/>
            <a:ext cx="4996" cy="28733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7" idx="0"/>
            <a:endCxn id="25" idx="2"/>
          </p:cNvCxnSpPr>
          <p:nvPr/>
        </p:nvCxnSpPr>
        <p:spPr>
          <a:xfrm flipH="1" flipV="1">
            <a:off x="4482065" y="4670853"/>
            <a:ext cx="4996" cy="25540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27" idx="2"/>
          </p:cNvCxnSpPr>
          <p:nvPr/>
        </p:nvCxnSpPr>
        <p:spPr>
          <a:xfrm flipV="1">
            <a:off x="4481111" y="5373216"/>
            <a:ext cx="5950" cy="30322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482064" y="5654699"/>
            <a:ext cx="3282811" cy="6549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769646" y="5366667"/>
            <a:ext cx="6086" cy="304266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59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III: Quantisierung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31</a:t>
            </a:fld>
            <a:endParaRPr lang="de-DE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980728"/>
                <a:ext cx="8856984" cy="19442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sz="3000" b="1" dirty="0" smtClean="0">
                    <a:solidFill>
                      <a:schemeClr val="tx2"/>
                    </a:solidFill>
                  </a:rPr>
                  <a:t>Quantisierung:</a:t>
                </a:r>
              </a:p>
              <a:p>
                <a:pPr marL="457200" lvl="1" indent="0">
                  <a:buNone/>
                </a:pPr>
                <a:r>
                  <a:rPr lang="de-DE" sz="2600" dirty="0" smtClean="0"/>
                  <a:t>Jeder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600" b="0" i="1" smtClean="0"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de-DE" sz="2600" b="0" i="1" smtClean="0">
                            <a:latin typeface="Cambria Math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de-DE" sz="2600" b="0" dirty="0" smtClean="0"/>
                  <a:t> - Wert aus der resultierenden FDCT Tabelle wird durch den entsprechenden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600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de-DE" sz="2600" b="0" i="1" smtClean="0">
                            <a:latin typeface="Cambria Math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de-DE" sz="2600" b="0" dirty="0" smtClean="0"/>
                  <a:t> - Wert einer Quantisierungstabelle geteilt und zur geraden Zahl gerundet.</a:t>
                </a:r>
              </a:p>
              <a:p>
                <a:pPr marL="457200" lvl="1" indent="0">
                  <a:buNone/>
                </a:pPr>
                <a:endParaRPr lang="de-DE" sz="2600" dirty="0"/>
              </a:p>
              <a:p>
                <a:pPr marL="57150" indent="0">
                  <a:buNone/>
                </a:pPr>
                <a:endParaRPr lang="de-DE" sz="2200" dirty="0" smtClean="0"/>
              </a:p>
            </p:txBody>
          </p:sp>
        </mc:Choice>
        <mc:Fallback xmlns="">
          <p:sp>
            <p:nvSpPr>
              <p:cNvPr id="28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980728"/>
                <a:ext cx="8856984" cy="1944216"/>
              </a:xfrm>
              <a:blipFill rotWithShape="1">
                <a:blip r:embed="rId4"/>
                <a:stretch>
                  <a:fillRect l="-1583" t="-3762" r="-344" b="-50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ъект 2"/>
              <p:cNvSpPr txBox="1">
                <a:spLocks/>
              </p:cNvSpPr>
              <p:nvPr/>
            </p:nvSpPr>
            <p:spPr>
              <a:xfrm>
                <a:off x="146064" y="3068960"/>
                <a:ext cx="8856984" cy="26161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" indent="0">
                  <a:spcAft>
                    <a:spcPts val="1200"/>
                  </a:spcAft>
                  <a:buNone/>
                </a:pPr>
                <a:r>
                  <a:rPr lang="de-DE" sz="3000" b="1" dirty="0">
                    <a:solidFill>
                      <a:schemeClr val="tx2"/>
                    </a:solidFill>
                  </a:rPr>
                  <a:t>Quantisierungstabellen (in JPEG Software):</a:t>
                </a:r>
              </a:p>
              <a:p>
                <a:pPr marL="971550" lvl="1" indent="-514350">
                  <a:spcAft>
                    <a:spcPts val="1200"/>
                  </a:spcAft>
                  <a:buFont typeface="+mj-lt"/>
                  <a:buAutoNum type="arabicParenBoth"/>
                </a:pPr>
                <a:r>
                  <a:rPr lang="de-DE" sz="2200" dirty="0" smtClean="0"/>
                  <a:t>1 Tabelle </a:t>
                </a:r>
                <a:r>
                  <a:rPr lang="de-DE" sz="2200" dirty="0"/>
                  <a:t>für Helligkeit (Y) + 1 Tabelle für Farbkomponenten (U, V)</a:t>
                </a:r>
              </a:p>
              <a:p>
                <a:pPr marL="971550" lvl="1" indent="-514350">
                  <a:buFont typeface="+mj-lt"/>
                  <a:buAutoNum type="arabicParenBoth"/>
                </a:pPr>
                <a:r>
                  <a:rPr lang="de-DE" sz="2200" dirty="0" smtClean="0"/>
                  <a:t>Eine </a:t>
                </a:r>
                <a:r>
                  <a:rPr lang="de-DE" sz="2200" dirty="0"/>
                  <a:t>einfache Tabelle, die durch von dem Nutzer eingegebenen </a:t>
                </a:r>
                <a:r>
                  <a:rPr lang="de-DE" sz="2200" dirty="0" smtClean="0"/>
                  <a:t>Parameter </a:t>
                </a:r>
                <a14:m>
                  <m:oMath xmlns:m="http://schemas.openxmlformats.org/officeDocument/2006/math">
                    <m:r>
                      <a:rPr lang="de-DE" sz="2200" i="1">
                        <a:latin typeface="Cambria Math"/>
                      </a:rPr>
                      <m:t>𝑅</m:t>
                    </m:r>
                  </m:oMath>
                </a14:m>
                <a:r>
                  <a:rPr lang="de-DE" sz="2200" dirty="0"/>
                  <a:t> über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200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de-DE" sz="2200" i="1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de-DE" sz="2200" i="1">
                        <a:latin typeface="Cambria Math"/>
                      </a:rPr>
                      <m:t>=1+(</m:t>
                    </m:r>
                    <m:r>
                      <a:rPr lang="de-DE" sz="2200" i="1">
                        <a:latin typeface="Cambria Math"/>
                      </a:rPr>
                      <m:t>𝑖</m:t>
                    </m:r>
                    <m:r>
                      <a:rPr lang="de-DE" sz="2200" i="1">
                        <a:latin typeface="Cambria Math"/>
                      </a:rPr>
                      <m:t>+</m:t>
                    </m:r>
                    <m:r>
                      <a:rPr lang="de-DE" sz="2200" i="1">
                        <a:latin typeface="Cambria Math"/>
                      </a:rPr>
                      <m:t>𝑗</m:t>
                    </m:r>
                    <m:r>
                      <a:rPr lang="de-DE" sz="2200" i="1">
                        <a:latin typeface="Cambria Math"/>
                      </a:rPr>
                      <m:t>)∙</m:t>
                    </m:r>
                    <m:r>
                      <a:rPr lang="de-DE" sz="2200" i="1">
                        <a:latin typeface="Cambria Math"/>
                        <a:ea typeface="Cambria Math"/>
                      </a:rPr>
                      <m:t>𝑅</m:t>
                    </m:r>
                  </m:oMath>
                </a14:m>
                <a:r>
                  <a:rPr lang="de-DE" sz="2200" dirty="0"/>
                  <a:t> berechnet wird</a:t>
                </a:r>
                <a:endParaRPr lang="de-DE" sz="2200" dirty="0" smtClean="0"/>
              </a:p>
            </p:txBody>
          </p:sp>
        </mc:Choice>
        <mc:Fallback xmlns="">
          <p:sp>
            <p:nvSpPr>
              <p:cNvPr id="29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64" y="3068960"/>
                <a:ext cx="8856984" cy="2616156"/>
              </a:xfrm>
              <a:prstGeom prst="rect">
                <a:avLst/>
              </a:prstGeom>
              <a:blipFill rotWithShape="1">
                <a:blip r:embed="rId5"/>
                <a:stretch>
                  <a:fillRect l="-1032" t="-27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8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III: Quantisierung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32</a:t>
            </a:fld>
            <a:endParaRPr lang="de-DE" sz="1600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117738" y="980728"/>
            <a:ext cx="885698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de-DE" sz="3000" b="1" dirty="0">
                <a:solidFill>
                  <a:schemeClr val="tx2"/>
                </a:solidFill>
              </a:rPr>
              <a:t>Quantisierungstabellen </a:t>
            </a:r>
            <a:r>
              <a:rPr lang="de-DE" sz="3000" b="1" dirty="0" smtClean="0">
                <a:solidFill>
                  <a:schemeClr val="tx2"/>
                </a:solidFill>
              </a:rPr>
              <a:t>(erste Variante):</a:t>
            </a:r>
            <a:endParaRPr lang="de-DE" sz="3000" b="1" dirty="0">
              <a:solidFill>
                <a:schemeClr val="tx2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598200"/>
              </p:ext>
            </p:extLst>
          </p:nvPr>
        </p:nvGraphicFramePr>
        <p:xfrm>
          <a:off x="586499" y="2348880"/>
          <a:ext cx="2946952" cy="216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369"/>
                <a:gridCol w="368369"/>
                <a:gridCol w="368369"/>
                <a:gridCol w="368369"/>
                <a:gridCol w="368369"/>
                <a:gridCol w="368369"/>
                <a:gridCol w="368369"/>
                <a:gridCol w="368369"/>
              </a:tblGrid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40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u="none" strike="noStrike" dirty="0" smtClean="0">
                          <a:effectLst/>
                        </a:rPr>
                        <a:t>12</a:t>
                      </a:r>
                      <a:endParaRPr lang="de-D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u="none" strike="noStrike" dirty="0" smtClean="0">
                          <a:effectLst/>
                        </a:rPr>
                        <a:t>12</a:t>
                      </a:r>
                      <a:endParaRPr lang="de-D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58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55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13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40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87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80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18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37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68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103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77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35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55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81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113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49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78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87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103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121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120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72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95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98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112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103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4491" y="1870532"/>
                <a:ext cx="2663293" cy="424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b="0" i="1" dirty="0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de-DE" sz="2000" b="0" i="1" dirty="0" smtClean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de-DE" sz="20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000" dirty="0" smtClean="0"/>
                  <a:t>für </a:t>
                </a:r>
                <a14:m>
                  <m:oMath xmlns:m="http://schemas.openxmlformats.org/officeDocument/2006/math">
                    <m:r>
                      <a:rPr lang="de-DE" sz="2000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de-DE" sz="2000" dirty="0" smtClean="0"/>
                  <a:t>-Komponente:</a:t>
                </a:r>
                <a:endParaRPr lang="de-DE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91" y="1870532"/>
                <a:ext cx="2663293" cy="424283"/>
              </a:xfrm>
              <a:prstGeom prst="rect">
                <a:avLst/>
              </a:prstGeom>
              <a:blipFill rotWithShape="1">
                <a:blip r:embed="rId4"/>
                <a:stretch>
                  <a:fillRect l="-458" t="-5797" r="-2288" b="-2173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013930"/>
              </p:ext>
            </p:extLst>
          </p:nvPr>
        </p:nvGraphicFramePr>
        <p:xfrm>
          <a:off x="5211751" y="2348880"/>
          <a:ext cx="2946952" cy="216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369"/>
                <a:gridCol w="368369"/>
                <a:gridCol w="368369"/>
                <a:gridCol w="368369"/>
                <a:gridCol w="368369"/>
                <a:gridCol w="368369"/>
                <a:gridCol w="368369"/>
                <a:gridCol w="368369"/>
              </a:tblGrid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18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47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u="none" strike="noStrike" dirty="0" smtClean="0">
                          <a:effectLst/>
                        </a:rPr>
                        <a:t>18</a:t>
                      </a:r>
                      <a:endParaRPr lang="de-D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u="none" strike="noStrike" dirty="0" smtClean="0">
                          <a:effectLst/>
                        </a:rPr>
                        <a:t>21</a:t>
                      </a:r>
                      <a:endParaRPr lang="de-D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24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26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56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47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66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121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 smtClean="0">
                          <a:effectLst/>
                        </a:rPr>
                        <a:t>99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39743" y="1870532"/>
                <a:ext cx="2948564" cy="424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b="0" i="1" dirty="0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de-DE" sz="2000" b="0" i="1" dirty="0" smtClean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de-DE" sz="20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2000" dirty="0" smtClean="0"/>
                  <a:t>für </a:t>
                </a:r>
                <a14:m>
                  <m:oMath xmlns:m="http://schemas.openxmlformats.org/officeDocument/2006/math">
                    <m:r>
                      <a:rPr lang="de-DE" sz="2000" b="0" i="1" dirty="0" smtClean="0">
                        <a:latin typeface="Cambria Math"/>
                      </a:rPr>
                      <m:t>𝑈</m:t>
                    </m:r>
                    <m:r>
                      <a:rPr lang="de-DE" sz="2000" b="0" i="1" dirty="0" smtClean="0">
                        <a:latin typeface="Cambria Math"/>
                      </a:rPr>
                      <m:t>,</m:t>
                    </m:r>
                    <m:r>
                      <a:rPr lang="de-DE" sz="2000" b="0" i="1" dirty="0" smtClean="0">
                        <a:latin typeface="Cambria Math"/>
                      </a:rPr>
                      <m:t>𝑉</m:t>
                    </m:r>
                  </m:oMath>
                </a14:m>
                <a:r>
                  <a:rPr lang="de-DE" sz="2000" dirty="0" smtClean="0"/>
                  <a:t>-Komponente:</a:t>
                </a:r>
                <a:endParaRPr lang="de-DE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743" y="1870532"/>
                <a:ext cx="2948564" cy="424283"/>
              </a:xfrm>
              <a:prstGeom prst="rect">
                <a:avLst/>
              </a:prstGeom>
              <a:blipFill rotWithShape="1">
                <a:blip r:embed="rId5"/>
                <a:stretch>
                  <a:fillRect l="-413" t="-5797" r="-1860" b="-2173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604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III: Quantisierung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33</a:t>
            </a:fld>
            <a:endParaRPr lang="de-DE" sz="1600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117738" y="980728"/>
            <a:ext cx="885698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de-DE" sz="3000" b="1" dirty="0">
                <a:solidFill>
                  <a:schemeClr val="tx2"/>
                </a:solidFill>
              </a:rPr>
              <a:t>Quantisierungstabellen </a:t>
            </a:r>
            <a:r>
              <a:rPr lang="de-DE" sz="3000" b="1" dirty="0" smtClean="0">
                <a:solidFill>
                  <a:schemeClr val="tx2"/>
                </a:solidFill>
              </a:rPr>
              <a:t>(zweite Variante):</a:t>
            </a:r>
            <a:endParaRPr lang="de-DE" sz="30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67544" y="1503259"/>
                <a:ext cx="2898037" cy="496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400" b="0" i="1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de-DE" sz="2400" b="0" i="1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de-DE" sz="2400" b="0" i="1">
                        <a:latin typeface="Cambria Math"/>
                      </a:rPr>
                      <m:t>=1+(</m:t>
                    </m:r>
                    <m:r>
                      <a:rPr lang="de-DE" sz="2400" b="0" i="1">
                        <a:latin typeface="Cambria Math"/>
                      </a:rPr>
                      <m:t>𝑖</m:t>
                    </m:r>
                    <m:r>
                      <a:rPr lang="de-DE" sz="2400" b="0" i="1">
                        <a:latin typeface="Cambria Math"/>
                      </a:rPr>
                      <m:t>+</m:t>
                    </m:r>
                    <m:r>
                      <a:rPr lang="de-DE" sz="2400" b="0" i="1">
                        <a:latin typeface="Cambria Math"/>
                      </a:rPr>
                      <m:t>𝑗</m:t>
                    </m:r>
                    <m:r>
                      <a:rPr lang="de-DE" sz="2400" b="0" i="1">
                        <a:latin typeface="Cambria Math"/>
                      </a:rPr>
                      <m:t>)∙</m:t>
                    </m:r>
                    <m:r>
                      <a:rPr lang="de-DE" sz="2400" b="0" i="1">
                        <a:latin typeface="Cambria Math"/>
                        <a:ea typeface="Cambria Math"/>
                      </a:rPr>
                      <m:t>𝑅</m:t>
                    </m:r>
                  </m:oMath>
                </a14:m>
                <a:r>
                  <a:rPr lang="de-DE" sz="2400" dirty="0"/>
                  <a:t>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503259"/>
                <a:ext cx="2898037" cy="496674"/>
              </a:xfrm>
              <a:prstGeom prst="rect">
                <a:avLst/>
              </a:prstGeom>
              <a:blipFill rotWithShape="1">
                <a:blip r:embed="rId4"/>
                <a:stretch>
                  <a:fillRect l="-1474" b="-111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4915" y="2294815"/>
                <a:ext cx="14399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dirty="0" smtClean="0">
                          <a:latin typeface="Cambria Math"/>
                        </a:rPr>
                        <m:t>𝐹</m:t>
                      </m:r>
                      <m:r>
                        <a:rPr lang="de-DE" sz="2000" b="0" i="1" dirty="0" smtClean="0">
                          <a:latin typeface="Cambria Math"/>
                        </a:rPr>
                        <m:t>ü</m:t>
                      </m:r>
                      <m:r>
                        <a:rPr lang="de-DE" sz="2000" b="0" i="1" dirty="0" smtClean="0">
                          <a:latin typeface="Cambria Math"/>
                        </a:rPr>
                        <m:t>𝑟</m:t>
                      </m:r>
                      <m:r>
                        <a:rPr lang="de-DE" sz="2000" b="0" i="1" dirty="0" smtClean="0">
                          <a:latin typeface="Cambria Math"/>
                        </a:rPr>
                        <m:t> </m:t>
                      </m:r>
                      <m:r>
                        <a:rPr lang="de-DE" sz="2000" b="0" i="1" dirty="0" smtClean="0">
                          <a:latin typeface="Cambria Math"/>
                        </a:rPr>
                        <m:t>𝑅</m:t>
                      </m:r>
                      <m:r>
                        <a:rPr lang="de-DE" sz="2000" b="0" i="1" dirty="0" smtClean="0">
                          <a:latin typeface="Cambria Math"/>
                        </a:rPr>
                        <m:t>=2:</m:t>
                      </m:r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15" y="2294815"/>
                <a:ext cx="1439946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650123"/>
              </p:ext>
            </p:extLst>
          </p:nvPr>
        </p:nvGraphicFramePr>
        <p:xfrm>
          <a:off x="755576" y="2702143"/>
          <a:ext cx="3112616" cy="220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077"/>
                <a:gridCol w="389077"/>
                <a:gridCol w="389077"/>
                <a:gridCol w="389077"/>
                <a:gridCol w="389077"/>
                <a:gridCol w="389077"/>
                <a:gridCol w="389077"/>
                <a:gridCol w="389077"/>
              </a:tblGrid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15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7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25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29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644223" y="2294815"/>
                <a:ext cx="143994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dirty="0" smtClean="0">
                          <a:latin typeface="Cambria Math"/>
                        </a:rPr>
                        <m:t>𝐹</m:t>
                      </m:r>
                      <m:r>
                        <a:rPr lang="de-DE" sz="2000" b="0" i="1" dirty="0" smtClean="0">
                          <a:latin typeface="Cambria Math"/>
                        </a:rPr>
                        <m:t>ü</m:t>
                      </m:r>
                      <m:r>
                        <a:rPr lang="de-DE" sz="2000" b="0" i="1" dirty="0" smtClean="0">
                          <a:latin typeface="Cambria Math"/>
                        </a:rPr>
                        <m:t>𝑟</m:t>
                      </m:r>
                      <m:r>
                        <a:rPr lang="de-DE" sz="2000" b="0" i="1" dirty="0" smtClean="0">
                          <a:latin typeface="Cambria Math"/>
                        </a:rPr>
                        <m:t> </m:t>
                      </m:r>
                      <m:r>
                        <a:rPr lang="de-DE" sz="2000" b="0" i="1" dirty="0" smtClean="0">
                          <a:latin typeface="Cambria Math"/>
                        </a:rPr>
                        <m:t>𝑅</m:t>
                      </m:r>
                      <m:r>
                        <a:rPr lang="de-DE" sz="2000" b="0" i="1" dirty="0" smtClean="0">
                          <a:latin typeface="Cambria Math"/>
                        </a:rPr>
                        <m:t>=8:</m:t>
                      </m:r>
                    </m:oMath>
                  </m:oMathPara>
                </a14:m>
                <a:endParaRPr lang="de-DE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223" y="2294815"/>
                <a:ext cx="1439945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647863"/>
              </p:ext>
            </p:extLst>
          </p:nvPr>
        </p:nvGraphicFramePr>
        <p:xfrm>
          <a:off x="4812994" y="2721193"/>
          <a:ext cx="3096344" cy="21742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7043"/>
                <a:gridCol w="387043"/>
                <a:gridCol w="387043"/>
                <a:gridCol w="387043"/>
                <a:gridCol w="387043"/>
                <a:gridCol w="387043"/>
                <a:gridCol w="387043"/>
                <a:gridCol w="387043"/>
              </a:tblGrid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33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105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79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65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89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97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105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113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19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/>
              <a:t>Stufe III: Quantisierung</a:t>
            </a: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34</a:t>
            </a:fld>
            <a:endParaRPr lang="de-DE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4174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322939"/>
              </p:ext>
            </p:extLst>
          </p:nvPr>
        </p:nvGraphicFramePr>
        <p:xfrm>
          <a:off x="2627784" y="1804174"/>
          <a:ext cx="259228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  <a:gridCol w="324036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167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157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169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189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177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153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117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36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133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128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415841"/>
              </p:ext>
            </p:extLst>
          </p:nvPr>
        </p:nvGraphicFramePr>
        <p:xfrm>
          <a:off x="5971004" y="1804174"/>
          <a:ext cx="2633448" cy="165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181"/>
                <a:gridCol w="329181"/>
                <a:gridCol w="329181"/>
                <a:gridCol w="329181"/>
                <a:gridCol w="329181"/>
                <a:gridCol w="329181"/>
                <a:gridCol w="329181"/>
                <a:gridCol w="329181"/>
              </a:tblGrid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947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-144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258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97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-72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-78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140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-32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-44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73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-56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-16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-2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-6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>
                          <a:effectLst/>
                        </a:rPr>
                        <a:t>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>
                          <a:effectLst/>
                        </a:rPr>
                        <a:t>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1" name="Прямая со стрелкой 20"/>
          <p:cNvCxnSpPr>
            <a:stCxn id="1026" idx="3"/>
            <a:endCxn id="3" idx="1"/>
          </p:cNvCxnSpPr>
          <p:nvPr/>
        </p:nvCxnSpPr>
        <p:spPr>
          <a:xfrm>
            <a:off x="1907704" y="2632266"/>
            <a:ext cx="72008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250924" y="2632266"/>
            <a:ext cx="72008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250924" y="2262934"/>
            <a:ext cx="6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FDCT</a:t>
            </a:r>
            <a:endParaRPr lang="de-DE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413" y="980728"/>
            <a:ext cx="41026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>
                <a:solidFill>
                  <a:schemeClr val="tx2"/>
                </a:solidFill>
              </a:rPr>
              <a:t>DCT </a:t>
            </a:r>
            <a:r>
              <a:rPr lang="de-DE" sz="3000" b="1" dirty="0" smtClean="0">
                <a:solidFill>
                  <a:schemeClr val="tx2"/>
                </a:solidFill>
              </a:rPr>
              <a:t>(8</a:t>
            </a:r>
            <a:r>
              <a:rPr lang="de-DE" sz="3000" b="1" i="1" dirty="0" smtClean="0">
                <a:solidFill>
                  <a:schemeClr val="tx2"/>
                </a:solidFill>
              </a:rPr>
              <a:t>x8 </a:t>
            </a:r>
            <a:r>
              <a:rPr lang="de-DE" sz="3000" b="1" i="1" dirty="0">
                <a:solidFill>
                  <a:schemeClr val="tx2"/>
                </a:solidFill>
              </a:rPr>
              <a:t>Block</a:t>
            </a:r>
            <a:r>
              <a:rPr lang="de-DE" sz="3000" b="1" dirty="0">
                <a:solidFill>
                  <a:schemeClr val="tx2"/>
                </a:solidFill>
              </a:rPr>
              <a:t>) Beispiel: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278055"/>
              </p:ext>
            </p:extLst>
          </p:nvPr>
        </p:nvGraphicFramePr>
        <p:xfrm>
          <a:off x="5953814" y="3933056"/>
          <a:ext cx="2645896" cy="1656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737"/>
                <a:gridCol w="330737"/>
                <a:gridCol w="330737"/>
                <a:gridCol w="330737"/>
                <a:gridCol w="330737"/>
                <a:gridCol w="330737"/>
                <a:gridCol w="330737"/>
                <a:gridCol w="330737"/>
              </a:tblGrid>
              <a:tr h="2070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9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12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u="none" strike="noStrike" dirty="0" smtClean="0">
                          <a:effectLst/>
                        </a:rPr>
                        <a:t>12</a:t>
                      </a:r>
                      <a:endParaRPr lang="de-DE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56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24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35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55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9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49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64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87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120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101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535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72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95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98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112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100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103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u="none" strike="noStrike" dirty="0" smtClean="0">
                          <a:effectLst/>
                        </a:rPr>
                        <a:t>99</a:t>
                      </a: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229724" y="3573016"/>
                <a:ext cx="2168799" cy="357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6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600" b="0" i="1" dirty="0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de-DE" sz="1600" b="0" i="1" dirty="0" smtClean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de-DE" sz="16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sz="1600" dirty="0" smtClean="0"/>
                  <a:t>für </a:t>
                </a:r>
                <a14:m>
                  <m:oMath xmlns:m="http://schemas.openxmlformats.org/officeDocument/2006/math">
                    <m:r>
                      <a:rPr lang="de-DE" sz="1600" i="1" dirty="0" smtClean="0">
                        <a:latin typeface="Cambria Math"/>
                      </a:rPr>
                      <m:t>𝑌</m:t>
                    </m:r>
                  </m:oMath>
                </a14:m>
                <a:r>
                  <a:rPr lang="de-DE" sz="1600" dirty="0" smtClean="0"/>
                  <a:t>-Komponente:</a:t>
                </a:r>
                <a:endParaRPr lang="de-DE" sz="1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724" y="3573016"/>
                <a:ext cx="2168799" cy="357983"/>
              </a:xfrm>
              <a:prstGeom prst="rect">
                <a:avLst/>
              </a:prstGeom>
              <a:blipFill rotWithShape="1">
                <a:blip r:embed="rId5"/>
                <a:stretch>
                  <a:fillRect t="-3390" b="-1694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/>
          <p:cNvCxnSpPr/>
          <p:nvPr/>
        </p:nvCxnSpPr>
        <p:spPr>
          <a:xfrm flipH="1">
            <a:off x="5610964" y="3212976"/>
            <a:ext cx="360040" cy="10801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5610964" y="4437112"/>
            <a:ext cx="351254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508104" y="4077072"/>
                <a:ext cx="4828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1" i="1" dirty="0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÷</m:t>
                      </m:r>
                    </m:oMath>
                  </m:oMathPara>
                </a14:m>
                <a:endParaRPr lang="de-DE" sz="24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077072"/>
                <a:ext cx="48282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 стрелкой 34"/>
          <p:cNvCxnSpPr/>
          <p:nvPr/>
        </p:nvCxnSpPr>
        <p:spPr>
          <a:xfrm flipH="1" flipV="1">
            <a:off x="5250924" y="4307904"/>
            <a:ext cx="257180" cy="493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508104" y="4029744"/>
            <a:ext cx="0" cy="566191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142515"/>
              </p:ext>
            </p:extLst>
          </p:nvPr>
        </p:nvGraphicFramePr>
        <p:xfrm>
          <a:off x="2627784" y="3776735"/>
          <a:ext cx="2623143" cy="1884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228"/>
                <a:gridCol w="323845"/>
                <a:gridCol w="323845"/>
                <a:gridCol w="323845"/>
                <a:gridCol w="323845"/>
                <a:gridCol w="323845"/>
                <a:gridCol w="323845"/>
                <a:gridCol w="323845"/>
              </a:tblGrid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59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-6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01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6902383" y="1124744"/>
            <a:ext cx="936104" cy="369332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46000"/>
                </a:schemeClr>
              </a:gs>
              <a:gs pos="80000">
                <a:schemeClr val="accent1">
                  <a:shade val="93000"/>
                  <a:satMod val="130000"/>
                  <a:alpha val="39000"/>
                </a:schemeClr>
              </a:gs>
              <a:gs pos="100000">
                <a:schemeClr val="accent1">
                  <a:shade val="94000"/>
                  <a:satMod val="135000"/>
                  <a:alpha val="66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Stufen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35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(De-) Kompressionsstufen: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62429" y="1991172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Bildvorbereitung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62429" y="2755318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ysClr val="windowText" lastClr="000000"/>
                </a:solidFill>
              </a:rPr>
              <a:t>DCT</a:t>
            </a:r>
            <a:endParaRPr lang="de-DE" sz="1600" dirty="0">
              <a:solidFill>
                <a:sysClr val="windowText" lastClr="00000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62429" y="4223895"/>
            <a:ext cx="2039271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Kodierung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62429" y="3489607"/>
            <a:ext cx="2049263" cy="446958"/>
          </a:xfrm>
          <a:prstGeom prst="roundRect">
            <a:avLst>
              <a:gd name="adj" fmla="val 58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Quantisierung</a:t>
            </a:r>
            <a:endParaRPr lang="de-DE" sz="16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62429" y="49262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1991172"/>
            <a:ext cx="0" cy="338204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121222" y="1991171"/>
            <a:ext cx="0" cy="3368187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379682" y="3331166"/>
            <a:ext cx="2902665" cy="601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732344" y="3079993"/>
            <a:ext cx="2902665" cy="10971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Dekomprimierung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01333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dirty="0" smtClean="0"/>
              <a:t>Normales Bild</a:t>
            </a:r>
            <a:endParaRPr lang="de-DE" dirty="0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013464" y="213285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Прямоугольник 31"/>
          <p:cNvSpPr/>
          <p:nvPr/>
        </p:nvSpPr>
        <p:spPr>
          <a:xfrm>
            <a:off x="6900779" y="440120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sz="1400" dirty="0" smtClean="0"/>
              <a:t>Komprimiertes Bild</a:t>
            </a:r>
            <a:endParaRPr lang="de-DE" sz="1400" dirty="0"/>
          </a:p>
        </p:txBody>
      </p:sp>
      <p:sp>
        <p:nvSpPr>
          <p:cNvPr id="33" name="Улыбающееся лицо 32"/>
          <p:cNvSpPr/>
          <p:nvPr/>
        </p:nvSpPr>
        <p:spPr>
          <a:xfrm>
            <a:off x="7518707" y="452072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Прямая соединительная линия 30"/>
          <p:cNvCxnSpPr>
            <a:stCxn id="14" idx="0"/>
          </p:cNvCxnSpPr>
          <p:nvPr/>
        </p:nvCxnSpPr>
        <p:spPr>
          <a:xfrm flipH="1" flipV="1">
            <a:off x="1257628" y="1755438"/>
            <a:ext cx="2004" cy="2579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59632" y="1770961"/>
            <a:ext cx="3240758" cy="185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4483865" y="1759945"/>
            <a:ext cx="3195" cy="231227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0"/>
            <a:endCxn id="3" idx="2"/>
          </p:cNvCxnSpPr>
          <p:nvPr/>
        </p:nvCxnSpPr>
        <p:spPr>
          <a:xfrm flipV="1">
            <a:off x="4487061" y="2438130"/>
            <a:ext cx="0" cy="317188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6" idx="0"/>
            <a:endCxn id="24" idx="2"/>
          </p:cNvCxnSpPr>
          <p:nvPr/>
        </p:nvCxnSpPr>
        <p:spPr>
          <a:xfrm flipV="1">
            <a:off x="4487061" y="3202276"/>
            <a:ext cx="0" cy="28733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0"/>
            <a:endCxn id="26" idx="2"/>
          </p:cNvCxnSpPr>
          <p:nvPr/>
        </p:nvCxnSpPr>
        <p:spPr>
          <a:xfrm flipV="1">
            <a:off x="4482065" y="3936565"/>
            <a:ext cx="4996" cy="28733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7" idx="0"/>
            <a:endCxn id="25" idx="2"/>
          </p:cNvCxnSpPr>
          <p:nvPr/>
        </p:nvCxnSpPr>
        <p:spPr>
          <a:xfrm flipH="1" flipV="1">
            <a:off x="4482065" y="4670853"/>
            <a:ext cx="4996" cy="25540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27" idx="2"/>
          </p:cNvCxnSpPr>
          <p:nvPr/>
        </p:nvCxnSpPr>
        <p:spPr>
          <a:xfrm flipV="1">
            <a:off x="4481111" y="5373216"/>
            <a:ext cx="5950" cy="30322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482064" y="5654699"/>
            <a:ext cx="3282811" cy="6549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769646" y="5366667"/>
            <a:ext cx="6086" cy="304266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12160" y="112474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Modus:    Baseline  </a:t>
            </a:r>
            <a:r>
              <a:rPr lang="de-DE" dirty="0" err="1" smtClean="0"/>
              <a:t>Lossless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414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36</a:t>
            </a:fld>
            <a:endParaRPr lang="de-DE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7902" y="1196752"/>
            <a:ext cx="8670515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Im Normalfall: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de-DE" sz="2400" dirty="0" smtClean="0"/>
              <a:t>DC Werte stellen den mittleren Farbton eines 8x8 Blocks dar </a:t>
            </a:r>
          </a:p>
          <a:p>
            <a:pPr lvl="1"/>
            <a:r>
              <a:rPr lang="de-DE" sz="2400" dirty="0"/>
              <a:t>	</a:t>
            </a:r>
            <a:r>
              <a:rPr lang="de-DE" sz="2400" dirty="0" smtClean="0"/>
              <a:t>und unterscheiden sich deshalb nur gering voneinander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de-DE" sz="2400" dirty="0" smtClean="0"/>
              <a:t>	AC Werte eines Blocks bestehen aus mehreren Nullen</a:t>
            </a:r>
          </a:p>
          <a:p>
            <a:pPr lvl="1"/>
            <a:r>
              <a:rPr lang="de-DE" sz="2400" dirty="0"/>
              <a:t>	</a:t>
            </a:r>
            <a:r>
              <a:rPr lang="de-DE" sz="2400" dirty="0" smtClean="0"/>
              <a:t>zwischen denen andere Zahlen vorkommen können</a:t>
            </a:r>
            <a:endParaRPr lang="de-DE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26360" y="3573016"/>
            <a:ext cx="8174289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Ansatz:</a:t>
            </a:r>
          </a:p>
          <a:p>
            <a:pPr marL="914400" lvl="1" indent="-457200">
              <a:buFont typeface="Wingdings" pitchFamily="2" charset="2"/>
              <a:buChar char="Ø"/>
            </a:pPr>
            <a:r>
              <a:rPr lang="de-DE" sz="2400" dirty="0" smtClean="0"/>
              <a:t>Kodiere die DC und AC Werte getrennt voneinander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de-DE" sz="2400" dirty="0" smtClean="0"/>
              <a:t>DC mit </a:t>
            </a:r>
            <a:r>
              <a:rPr lang="de-DE" sz="2400" b="1" i="1" dirty="0" err="1" smtClean="0"/>
              <a:t>Huffman</a:t>
            </a:r>
            <a:endParaRPr lang="de-DE" sz="2400" b="1" i="1" dirty="0" smtClean="0"/>
          </a:p>
          <a:p>
            <a:pPr marL="1371600" lvl="2" indent="-457200">
              <a:buFont typeface="Wingdings" pitchFamily="2" charset="2"/>
              <a:buChar char="§"/>
            </a:pPr>
            <a:r>
              <a:rPr lang="de-DE" sz="2400" dirty="0" smtClean="0"/>
              <a:t>AC mit Kombination von </a:t>
            </a:r>
            <a:r>
              <a:rPr lang="de-DE" sz="2400" b="1" i="1" dirty="0" smtClean="0"/>
              <a:t>RLE</a:t>
            </a:r>
            <a:r>
              <a:rPr lang="de-DE" sz="2400" dirty="0" smtClean="0"/>
              <a:t> und entweder </a:t>
            </a:r>
            <a:r>
              <a:rPr lang="de-DE" sz="2400" b="1" i="1" dirty="0" err="1" smtClean="0"/>
              <a:t>Huffman</a:t>
            </a:r>
            <a:r>
              <a:rPr lang="de-DE" sz="2400" b="1" i="1" dirty="0" smtClean="0"/>
              <a:t> </a:t>
            </a:r>
            <a:endParaRPr lang="de-DE" sz="2400" b="1" i="1" dirty="0"/>
          </a:p>
          <a:p>
            <a:pPr lvl="2"/>
            <a:r>
              <a:rPr lang="de-DE" sz="2400" dirty="0"/>
              <a:t> </a:t>
            </a:r>
            <a:r>
              <a:rPr lang="de-DE" sz="2400" dirty="0" smtClean="0"/>
              <a:t>      oder </a:t>
            </a:r>
            <a:r>
              <a:rPr lang="de-DE" sz="2400" b="1" i="1" dirty="0" err="1" smtClean="0"/>
              <a:t>Arithmetic</a:t>
            </a:r>
            <a:r>
              <a:rPr lang="de-DE" sz="2400" b="1" i="1" dirty="0" smtClean="0"/>
              <a:t> </a:t>
            </a:r>
            <a:r>
              <a:rPr lang="de-DE" sz="2400" b="1" i="1" dirty="0" err="1" smtClean="0"/>
              <a:t>Coding</a:t>
            </a:r>
            <a:endParaRPr lang="de-DE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98795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37</a:t>
            </a:fld>
            <a:endParaRPr lang="de-DE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7898" y="1052736"/>
            <a:ext cx="7178440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Kodierung von DC Werte: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de-DE" sz="2400" dirty="0" smtClean="0"/>
              <a:t>Kodiere den ersten DC Wert und die Differenzen </a:t>
            </a:r>
          </a:p>
          <a:p>
            <a:pPr lvl="1"/>
            <a:r>
              <a:rPr lang="de-DE" sz="2400" dirty="0"/>
              <a:t>	</a:t>
            </a:r>
            <a:r>
              <a:rPr lang="de-DE" sz="2400" dirty="0" smtClean="0"/>
              <a:t>zu den Nächsten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2564904"/>
            <a:ext cx="1944216" cy="182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273249" y="258067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1118</a:t>
            </a:r>
            <a:endParaRPr lang="de-DE" dirty="0"/>
          </a:p>
        </p:txBody>
      </p:sp>
      <p:sp>
        <p:nvSpPr>
          <p:cNvPr id="15" name="TextBox 14"/>
          <p:cNvSpPr txBox="1"/>
          <p:nvPr/>
        </p:nvSpPr>
        <p:spPr>
          <a:xfrm>
            <a:off x="890993" y="2580670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9880" y="2947254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0993" y="2947254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91680" y="2584699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1679" y="3933056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9879" y="3933056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cxnSp>
        <p:nvCxnSpPr>
          <p:cNvPr id="14" name="Прямая соединительная линия 13"/>
          <p:cNvCxnSpPr>
            <a:stCxn id="16" idx="2"/>
            <a:endCxn id="20" idx="0"/>
          </p:cNvCxnSpPr>
          <p:nvPr/>
        </p:nvCxnSpPr>
        <p:spPr>
          <a:xfrm flipH="1">
            <a:off x="599619" y="3316586"/>
            <a:ext cx="1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223629" y="3316586"/>
            <a:ext cx="540059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3"/>
            <a:endCxn id="18" idx="1"/>
          </p:cNvCxnSpPr>
          <p:nvPr/>
        </p:nvCxnSpPr>
        <p:spPr>
          <a:xfrm>
            <a:off x="1330472" y="2765336"/>
            <a:ext cx="361208" cy="4029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483768" y="2561819"/>
            <a:ext cx="1944216" cy="182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3" name="TextBox 32"/>
          <p:cNvSpPr txBox="1"/>
          <p:nvPr/>
        </p:nvSpPr>
        <p:spPr>
          <a:xfrm>
            <a:off x="2505497" y="25775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1114</a:t>
            </a:r>
            <a:endParaRPr lang="de-DE" dirty="0"/>
          </a:p>
        </p:txBody>
      </p:sp>
      <p:sp>
        <p:nvSpPr>
          <p:cNvPr id="34" name="TextBox 33"/>
          <p:cNvSpPr txBox="1"/>
          <p:nvPr/>
        </p:nvSpPr>
        <p:spPr>
          <a:xfrm>
            <a:off x="3123241" y="2577585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12128" y="2944169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23241" y="2944169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23928" y="2581614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3927" y="3929971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12127" y="3929971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cxnSp>
        <p:nvCxnSpPr>
          <p:cNvPr id="40" name="Прямая соединительная линия 39"/>
          <p:cNvCxnSpPr>
            <a:stCxn id="35" idx="2"/>
            <a:endCxn id="39" idx="0"/>
          </p:cNvCxnSpPr>
          <p:nvPr/>
        </p:nvCxnSpPr>
        <p:spPr>
          <a:xfrm flipH="1">
            <a:off x="2831867" y="3313501"/>
            <a:ext cx="1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455877" y="3313501"/>
            <a:ext cx="540059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34" idx="3"/>
            <a:endCxn id="37" idx="1"/>
          </p:cNvCxnSpPr>
          <p:nvPr/>
        </p:nvCxnSpPr>
        <p:spPr>
          <a:xfrm>
            <a:off x="3562720" y="2762251"/>
            <a:ext cx="361208" cy="4029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4716016" y="2561819"/>
            <a:ext cx="1944216" cy="182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4" name="TextBox 43"/>
          <p:cNvSpPr txBox="1"/>
          <p:nvPr/>
        </p:nvSpPr>
        <p:spPr>
          <a:xfrm>
            <a:off x="4737745" y="25775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1119</a:t>
            </a:r>
            <a:endParaRPr lang="de-DE" dirty="0"/>
          </a:p>
        </p:txBody>
      </p:sp>
      <p:sp>
        <p:nvSpPr>
          <p:cNvPr id="45" name="TextBox 44"/>
          <p:cNvSpPr txBox="1"/>
          <p:nvPr/>
        </p:nvSpPr>
        <p:spPr>
          <a:xfrm>
            <a:off x="5355489" y="2577585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44376" y="2944169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55489" y="2944169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56176" y="2581614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56175" y="3929971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44375" y="3929971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cxnSp>
        <p:nvCxnSpPr>
          <p:cNvPr id="51" name="Прямая соединительная линия 50"/>
          <p:cNvCxnSpPr>
            <a:stCxn id="46" idx="2"/>
            <a:endCxn id="50" idx="0"/>
          </p:cNvCxnSpPr>
          <p:nvPr/>
        </p:nvCxnSpPr>
        <p:spPr>
          <a:xfrm flipH="1">
            <a:off x="5064115" y="3313501"/>
            <a:ext cx="1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688125" y="3313501"/>
            <a:ext cx="540059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45" idx="3"/>
            <a:endCxn id="48" idx="1"/>
          </p:cNvCxnSpPr>
          <p:nvPr/>
        </p:nvCxnSpPr>
        <p:spPr>
          <a:xfrm>
            <a:off x="5794968" y="2762251"/>
            <a:ext cx="361208" cy="4029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6978647" y="2552493"/>
            <a:ext cx="1944216" cy="182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5" name="TextBox 54"/>
          <p:cNvSpPr txBox="1"/>
          <p:nvPr/>
        </p:nvSpPr>
        <p:spPr>
          <a:xfrm>
            <a:off x="7000376" y="256825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1120</a:t>
            </a:r>
            <a:endParaRPr lang="de-DE" dirty="0"/>
          </a:p>
        </p:txBody>
      </p:sp>
      <p:sp>
        <p:nvSpPr>
          <p:cNvPr id="56" name="TextBox 55"/>
          <p:cNvSpPr txBox="1"/>
          <p:nvPr/>
        </p:nvSpPr>
        <p:spPr>
          <a:xfrm>
            <a:off x="7618120" y="2568259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107007" y="2934843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618120" y="2934843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18807" y="2572288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418806" y="3920645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107006" y="3920645"/>
            <a:ext cx="439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/>
                </a:solidFill>
              </a:rPr>
              <a:t>AC</a:t>
            </a:r>
            <a:endParaRPr lang="de-DE" dirty="0">
              <a:solidFill>
                <a:schemeClr val="tx2"/>
              </a:solidFill>
            </a:endParaRPr>
          </a:p>
        </p:txBody>
      </p:sp>
      <p:cxnSp>
        <p:nvCxnSpPr>
          <p:cNvPr id="62" name="Прямая соединительная линия 61"/>
          <p:cNvCxnSpPr>
            <a:stCxn id="57" idx="2"/>
            <a:endCxn id="61" idx="0"/>
          </p:cNvCxnSpPr>
          <p:nvPr/>
        </p:nvCxnSpPr>
        <p:spPr>
          <a:xfrm flipH="1">
            <a:off x="7326746" y="3304175"/>
            <a:ext cx="1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7950756" y="3304175"/>
            <a:ext cx="540059" cy="616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56" idx="3"/>
            <a:endCxn id="59" idx="1"/>
          </p:cNvCxnSpPr>
          <p:nvPr/>
        </p:nvCxnSpPr>
        <p:spPr>
          <a:xfrm>
            <a:off x="8057599" y="2752925"/>
            <a:ext cx="361208" cy="4029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52914" y="4928681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1118</a:t>
            </a:r>
            <a:endParaRPr lang="de-DE" sz="2800" dirty="0"/>
          </a:p>
        </p:txBody>
      </p:sp>
      <p:sp>
        <p:nvSpPr>
          <p:cNvPr id="66" name="TextBox 65"/>
          <p:cNvSpPr txBox="1"/>
          <p:nvPr/>
        </p:nvSpPr>
        <p:spPr>
          <a:xfrm>
            <a:off x="3103972" y="4928681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-4</a:t>
            </a:r>
            <a:endParaRPr lang="de-DE" sz="2800" dirty="0"/>
          </a:p>
        </p:txBody>
      </p:sp>
      <p:sp>
        <p:nvSpPr>
          <p:cNvPr id="67" name="TextBox 66"/>
          <p:cNvSpPr txBox="1"/>
          <p:nvPr/>
        </p:nvSpPr>
        <p:spPr>
          <a:xfrm>
            <a:off x="5504420" y="492868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5</a:t>
            </a:r>
            <a:endParaRPr lang="de-DE" sz="2800" dirty="0"/>
          </a:p>
        </p:txBody>
      </p:sp>
      <p:sp>
        <p:nvSpPr>
          <p:cNvPr id="68" name="TextBox 67"/>
          <p:cNvSpPr txBox="1"/>
          <p:nvPr/>
        </p:nvSpPr>
        <p:spPr>
          <a:xfrm>
            <a:off x="7767051" y="492868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1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7522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5" grpId="0"/>
      <p:bldP spid="16" grpId="0"/>
      <p:bldP spid="17" grpId="0"/>
      <p:bldP spid="18" grpId="0"/>
      <p:bldP spid="19" grpId="0"/>
      <p:bldP spid="20" grpId="0"/>
      <p:bldP spid="32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3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4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31" grpId="0"/>
      <p:bldP spid="66" grpId="0"/>
      <p:bldP spid="67" grpId="0"/>
      <p:bldP spid="6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38</a:t>
            </a:fld>
            <a:endParaRPr lang="de-DE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006024"/>
              </p:ext>
            </p:extLst>
          </p:nvPr>
        </p:nvGraphicFramePr>
        <p:xfrm>
          <a:off x="395535" y="1484784"/>
          <a:ext cx="7928591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5"/>
                <a:gridCol w="792088"/>
                <a:gridCol w="1879918"/>
              </a:tblGrid>
              <a:tr h="309634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Wert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Zeile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Zeilenkode</a:t>
                      </a:r>
                      <a:endParaRPr lang="de-DE" sz="1800" dirty="0"/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0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0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0</a:t>
                      </a:r>
                      <a:endParaRPr lang="de-DE" sz="1600" dirty="0"/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/>
                        <a:t>            </a:t>
                      </a:r>
                      <a:r>
                        <a:rPr lang="de-DE" sz="1050" dirty="0" smtClean="0"/>
                        <a:t> </a:t>
                      </a:r>
                      <a:r>
                        <a:rPr lang="de-DE" sz="1600" dirty="0" smtClean="0"/>
                        <a:t>                                    -1     1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10</a:t>
                      </a:r>
                      <a:endParaRPr lang="de-DE" sz="1600" dirty="0"/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/>
                        <a:t>                                          -3   -2     2   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2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110</a:t>
                      </a:r>
                      <a:endParaRPr lang="de-DE" sz="1600" dirty="0"/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/>
                        <a:t>                             -7   -6   -5   -4     4   5   6   7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1110</a:t>
                      </a:r>
                      <a:endParaRPr lang="de-DE" sz="1600" dirty="0"/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/>
                        <a:t>                    </a:t>
                      </a:r>
                      <a:r>
                        <a:rPr lang="de-DE" sz="1050" dirty="0" smtClean="0"/>
                        <a:t> </a:t>
                      </a:r>
                      <a:r>
                        <a:rPr lang="de-DE" sz="1600" dirty="0" smtClean="0"/>
                        <a:t>-15   -14   -13</a:t>
                      </a:r>
                      <a:r>
                        <a:rPr lang="de-DE" sz="1600" baseline="0" dirty="0" smtClean="0"/>
                        <a:t> … -8     8 … 13   14   15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11110</a:t>
                      </a:r>
                      <a:endParaRPr lang="de-DE" sz="1600" dirty="0"/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…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…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…</a:t>
                      </a:r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/>
                        <a:t>         -16383   -16382</a:t>
                      </a:r>
                      <a:r>
                        <a:rPr lang="de-DE" sz="1600" baseline="0" dirty="0" smtClean="0"/>
                        <a:t> … -8192     8192 … </a:t>
                      </a:r>
                      <a:r>
                        <a:rPr lang="de-DE" sz="1600" dirty="0" smtClean="0"/>
                        <a:t>16382  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16383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111111111111110</a:t>
                      </a:r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l"/>
                      <a:r>
                        <a:rPr lang="de-DE" sz="1600" dirty="0" smtClean="0"/>
                        <a:t>      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-32767   -32766 … -16384     16384 … 32766   32767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1111111111111110</a:t>
                      </a:r>
                    </a:p>
                  </a:txBody>
                  <a:tcPr/>
                </a:tc>
              </a:tr>
              <a:tr h="309634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32768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16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1111111111111111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5" name="Прямоугольник 64"/>
          <p:cNvSpPr/>
          <p:nvPr/>
        </p:nvSpPr>
        <p:spPr>
          <a:xfrm>
            <a:off x="227898" y="908720"/>
            <a:ext cx="606281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Konvertierungstabelle für DC Werte: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09134" y="5315015"/>
                <a:ext cx="39581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1" i="1" dirty="0" smtClean="0">
                        <a:solidFill>
                          <a:schemeClr val="tx2"/>
                        </a:solidFill>
                        <a:latin typeface="Cambria Math"/>
                      </a:rPr>
                      <m:t>𝟏𝟏𝟏𝟖</m:t>
                    </m:r>
                    <m:r>
                      <a:rPr lang="de-DE" b="0" i="1" dirty="0" smtClean="0">
                        <a:latin typeface="Cambria Math"/>
                      </a:rPr>
                      <m:t>→</m:t>
                    </m:r>
                    <m:r>
                      <a:rPr lang="de-DE" i="1" dirty="0">
                        <a:latin typeface="Cambria Math"/>
                      </a:rPr>
                      <m:t>111111111110|</m:t>
                    </m:r>
                  </m:oMath>
                </a14:m>
                <a:r>
                  <a:rPr lang="de-DE" dirty="0" smtClean="0"/>
                  <a:t>10001011110</a:t>
                </a:r>
                <a:endParaRPr lang="de-DE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34" y="5315015"/>
                <a:ext cx="3958135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333" r="-308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605328" y="5315015"/>
                <a:ext cx="17572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1" i="1" dirty="0" smtClean="0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r>
                      <a:rPr lang="de-DE" b="1" i="1" dirty="0" smtClean="0">
                        <a:solidFill>
                          <a:schemeClr val="tx2"/>
                        </a:solidFill>
                        <a:latin typeface="Cambria Math"/>
                      </a:rPr>
                      <m:t>𝟒</m:t>
                    </m:r>
                    <m:r>
                      <a:rPr lang="de-DE" b="0" i="1" dirty="0" smtClean="0">
                        <a:latin typeface="Cambria Math"/>
                      </a:rPr>
                      <m:t>→1110|</m:t>
                    </m:r>
                    <m:r>
                      <a:rPr lang="de-DE" b="0" i="0" dirty="0" smtClean="0">
                        <a:latin typeface="Cambria Math"/>
                      </a:rPr>
                      <m:t>0</m:t>
                    </m:r>
                  </m:oMath>
                </a14:m>
                <a:r>
                  <a:rPr lang="de-DE" dirty="0" smtClean="0"/>
                  <a:t>11</a:t>
                </a:r>
                <a:endParaRPr lang="de-DE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328" y="5315015"/>
                <a:ext cx="1757212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333" r="-2422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709775" y="5309349"/>
                <a:ext cx="16594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dirty="0" smtClean="0">
                          <a:solidFill>
                            <a:schemeClr val="tx2"/>
                          </a:solidFill>
                          <a:latin typeface="Cambria Math"/>
                        </a:rPr>
                        <m:t>𝟓</m:t>
                      </m:r>
                      <m:r>
                        <a:rPr lang="de-DE" b="0" i="1" dirty="0" smtClean="0">
                          <a:latin typeface="Cambria Math"/>
                        </a:rPr>
                        <m:t>→1110|101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775" y="5309349"/>
                <a:ext cx="1659429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93782" y="5003408"/>
                <a:ext cx="13227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/>
                      </a:rPr>
                      <m:t>(11</m:t>
                    </m:r>
                  </m:oMath>
                </a14:m>
                <a:r>
                  <a:rPr lang="de-DE" dirty="0" smtClean="0">
                    <a:solidFill>
                      <a:schemeClr val="bg1">
                        <a:lumMod val="50000"/>
                      </a:schemeClr>
                    </a:solidFill>
                  </a:rPr>
                  <a:t>)|(1118)</a:t>
                </a:r>
                <a:endParaRPr lang="de-DE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782" y="5003408"/>
                <a:ext cx="1322798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922" t="-8333" r="-4147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22586" y="5017339"/>
                <a:ext cx="843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/>
                      </a:rPr>
                      <m:t>(3</m:t>
                    </m:r>
                  </m:oMath>
                </a14:m>
                <a:r>
                  <a:rPr lang="de-DE" dirty="0" smtClean="0">
                    <a:solidFill>
                      <a:schemeClr val="bg1">
                        <a:lumMod val="50000"/>
                      </a:schemeClr>
                    </a:solidFill>
                  </a:rPr>
                  <a:t>)|(3)</a:t>
                </a:r>
                <a:endParaRPr lang="de-DE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586" y="5017339"/>
                <a:ext cx="843501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2174" t="-8197" r="-6522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93614" y="5027971"/>
                <a:ext cx="843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/>
                      </a:rPr>
                      <m:t>(3</m:t>
                    </m:r>
                  </m:oMath>
                </a14:m>
                <a:r>
                  <a:rPr lang="de-DE" dirty="0" smtClean="0">
                    <a:solidFill>
                      <a:schemeClr val="bg1">
                        <a:lumMod val="50000"/>
                      </a:schemeClr>
                    </a:solidFill>
                  </a:rPr>
                  <a:t>)|(5)</a:t>
                </a:r>
                <a:endParaRPr lang="de-DE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3614" y="5027971"/>
                <a:ext cx="843501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2174" t="-8333" r="-6522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14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/>
      <p:bldP spid="16" grpId="0"/>
      <p:bldP spid="17" grpId="0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791" y="2671713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1" name="Таблица 1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855875"/>
              </p:ext>
            </p:extLst>
          </p:nvPr>
        </p:nvGraphicFramePr>
        <p:xfrm>
          <a:off x="5996732" y="2561274"/>
          <a:ext cx="2623143" cy="1884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228"/>
                <a:gridCol w="323845"/>
                <a:gridCol w="323845"/>
                <a:gridCol w="323845"/>
                <a:gridCol w="323845"/>
                <a:gridCol w="323845"/>
                <a:gridCol w="323845"/>
                <a:gridCol w="323845"/>
              </a:tblGrid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59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-13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1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7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-6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-5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4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8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-1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-2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64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>
                          <a:effectLst/>
                        </a:rPr>
                        <a:t>0</a:t>
                      </a:r>
                      <a:endParaRPr lang="de-DE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u="none" strike="noStrike" dirty="0">
                          <a:effectLst/>
                        </a:rPr>
                        <a:t>0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72" name="Прямая со стрелкой 171"/>
          <p:cNvCxnSpPr>
            <a:stCxn id="170" idx="3"/>
            <a:endCxn id="171" idx="1"/>
          </p:cNvCxnSpPr>
          <p:nvPr/>
        </p:nvCxnSpPr>
        <p:spPr>
          <a:xfrm>
            <a:off x="5135975" y="3499805"/>
            <a:ext cx="860757" cy="37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5148064" y="2933618"/>
            <a:ext cx="810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FDCT + </a:t>
            </a:r>
          </a:p>
          <a:p>
            <a:r>
              <a:rPr lang="de-DE" sz="1600" dirty="0" smtClean="0"/>
              <a:t>Quant.</a:t>
            </a:r>
            <a:endParaRPr lang="de-DE" sz="1600" dirty="0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39</a:t>
            </a:fld>
            <a:endParaRPr lang="de-DE" sz="1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27898" y="908720"/>
            <a:ext cx="64261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AC Kodierung:</a:t>
            </a:r>
          </a:p>
          <a:p>
            <a:pPr marL="971550" lvl="1" indent="-514350">
              <a:buFont typeface="+mj-lt"/>
              <a:buAutoNum type="arabicPeriod"/>
            </a:pPr>
            <a:r>
              <a:rPr lang="de-DE" sz="2400" dirty="0" smtClean="0"/>
              <a:t>Ordne die AC Werte zig-zag nacheinander </a:t>
            </a:r>
          </a:p>
        </p:txBody>
      </p:sp>
      <p:grpSp>
        <p:nvGrpSpPr>
          <p:cNvPr id="120" name="Группа 119"/>
          <p:cNvGrpSpPr/>
          <p:nvPr/>
        </p:nvGrpSpPr>
        <p:grpSpPr>
          <a:xfrm>
            <a:off x="421216" y="1988840"/>
            <a:ext cx="2955080" cy="3033010"/>
            <a:chOff x="2654072" y="2352163"/>
            <a:chExt cx="2955080" cy="303301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654072" y="2352163"/>
              <a:ext cx="242312" cy="24231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036230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430942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813100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207812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589970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84682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366840" y="2352163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654072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036230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430942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3813100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207812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4589970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984682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366840" y="2746875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654072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036230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430942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813100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207812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589970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984682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366840" y="3155444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2654072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036230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430942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813100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207812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4589970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984682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366840" y="3550156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2654072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3036230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430942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813100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207812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4589970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984682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366840" y="3944868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654072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3036230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430942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3813100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4207812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4589970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4984682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366840" y="4339580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2654072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036230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3430942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3813100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4207812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4589970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4984682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366840" y="4748149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2654072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3036230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430942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3813100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207812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4589970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4984682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5366840" y="5142861"/>
              <a:ext cx="242312" cy="2423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Прямая со стрелкой 12"/>
            <p:cNvCxnSpPr>
              <a:endCxn id="27" idx="3"/>
            </p:cNvCxnSpPr>
            <p:nvPr/>
          </p:nvCxnSpPr>
          <p:spPr>
            <a:xfrm flipH="1">
              <a:off x="2806995" y="2473319"/>
              <a:ext cx="350391" cy="36557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 стрелкой 86"/>
            <p:cNvCxnSpPr/>
            <p:nvPr/>
          </p:nvCxnSpPr>
          <p:spPr>
            <a:xfrm flipH="1">
              <a:off x="2785730" y="2892055"/>
              <a:ext cx="2" cy="3934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/>
            <p:nvPr/>
          </p:nvCxnSpPr>
          <p:spPr>
            <a:xfrm flipV="1">
              <a:off x="3168502" y="2466753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Прямая со стрелкой 91"/>
            <p:cNvCxnSpPr/>
            <p:nvPr/>
          </p:nvCxnSpPr>
          <p:spPr>
            <a:xfrm flipV="1">
              <a:off x="2764465" y="2838893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/>
            <p:cNvCxnSpPr/>
            <p:nvPr/>
          </p:nvCxnSpPr>
          <p:spPr>
            <a:xfrm>
              <a:off x="3552098" y="2477386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 стрелкой 94"/>
            <p:cNvCxnSpPr/>
            <p:nvPr/>
          </p:nvCxnSpPr>
          <p:spPr>
            <a:xfrm flipH="1">
              <a:off x="3561907" y="247738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 стрелкой 96"/>
            <p:cNvCxnSpPr/>
            <p:nvPr/>
          </p:nvCxnSpPr>
          <p:spPr>
            <a:xfrm flipH="1">
              <a:off x="3179135" y="2870791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 стрелкой 97"/>
            <p:cNvCxnSpPr/>
            <p:nvPr/>
          </p:nvCxnSpPr>
          <p:spPr>
            <a:xfrm flipH="1">
              <a:off x="2785731" y="3285460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 стрелкой 101"/>
            <p:cNvCxnSpPr/>
            <p:nvPr/>
          </p:nvCxnSpPr>
          <p:spPr>
            <a:xfrm flipH="1">
              <a:off x="2785730" y="3689497"/>
              <a:ext cx="2" cy="3934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 стрелкой 106"/>
            <p:cNvCxnSpPr/>
            <p:nvPr/>
          </p:nvCxnSpPr>
          <p:spPr>
            <a:xfrm>
              <a:off x="4328968" y="2477386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 стрелкой 107"/>
            <p:cNvCxnSpPr/>
            <p:nvPr/>
          </p:nvCxnSpPr>
          <p:spPr>
            <a:xfrm flipH="1">
              <a:off x="4338083" y="247738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 стрелкой 108"/>
            <p:cNvCxnSpPr/>
            <p:nvPr/>
          </p:nvCxnSpPr>
          <p:spPr>
            <a:xfrm flipH="1">
              <a:off x="3955311" y="2870791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я со стрелкой 109"/>
            <p:cNvCxnSpPr/>
            <p:nvPr/>
          </p:nvCxnSpPr>
          <p:spPr>
            <a:xfrm flipH="1">
              <a:off x="3561907" y="3285460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 стрелкой 110"/>
            <p:cNvCxnSpPr/>
            <p:nvPr/>
          </p:nvCxnSpPr>
          <p:spPr>
            <a:xfrm flipH="1">
              <a:off x="3168502" y="367886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я со стрелкой 111"/>
            <p:cNvCxnSpPr/>
            <p:nvPr/>
          </p:nvCxnSpPr>
          <p:spPr>
            <a:xfrm flipH="1">
              <a:off x="2775098" y="4093535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я со стрелкой 120"/>
            <p:cNvCxnSpPr/>
            <p:nvPr/>
          </p:nvCxnSpPr>
          <p:spPr>
            <a:xfrm flipV="1">
              <a:off x="3187477" y="3264195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Прямая со стрелкой 121"/>
            <p:cNvCxnSpPr/>
            <p:nvPr/>
          </p:nvCxnSpPr>
          <p:spPr>
            <a:xfrm flipV="1">
              <a:off x="2783440" y="3636335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Прямая со стрелкой 122"/>
            <p:cNvCxnSpPr/>
            <p:nvPr/>
          </p:nvCxnSpPr>
          <p:spPr>
            <a:xfrm flipV="1">
              <a:off x="3955311" y="2477386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 стрелкой 123"/>
            <p:cNvCxnSpPr/>
            <p:nvPr/>
          </p:nvCxnSpPr>
          <p:spPr>
            <a:xfrm flipV="1">
              <a:off x="3551274" y="2849526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 стрелкой 124"/>
            <p:cNvCxnSpPr/>
            <p:nvPr/>
          </p:nvCxnSpPr>
          <p:spPr>
            <a:xfrm flipV="1">
              <a:off x="3168502" y="4066024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Прямая со стрелкой 125"/>
            <p:cNvCxnSpPr/>
            <p:nvPr/>
          </p:nvCxnSpPr>
          <p:spPr>
            <a:xfrm flipV="1">
              <a:off x="2764465" y="4438164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я со стрелкой 126"/>
            <p:cNvCxnSpPr/>
            <p:nvPr/>
          </p:nvCxnSpPr>
          <p:spPr>
            <a:xfrm flipV="1">
              <a:off x="3955311" y="3268582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я со стрелкой 127"/>
            <p:cNvCxnSpPr/>
            <p:nvPr/>
          </p:nvCxnSpPr>
          <p:spPr>
            <a:xfrm flipV="1">
              <a:off x="3551274" y="3640722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 стрелкой 128"/>
            <p:cNvCxnSpPr/>
            <p:nvPr/>
          </p:nvCxnSpPr>
          <p:spPr>
            <a:xfrm flipV="1">
              <a:off x="4732935" y="2473319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 стрелкой 129"/>
            <p:cNvCxnSpPr/>
            <p:nvPr/>
          </p:nvCxnSpPr>
          <p:spPr>
            <a:xfrm flipV="1">
              <a:off x="4328898" y="2845459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 стрелкой 130"/>
            <p:cNvCxnSpPr/>
            <p:nvPr/>
          </p:nvCxnSpPr>
          <p:spPr>
            <a:xfrm flipH="1">
              <a:off x="2775098" y="4475900"/>
              <a:ext cx="2" cy="3934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 стрелкой 131"/>
            <p:cNvCxnSpPr/>
            <p:nvPr/>
          </p:nvCxnSpPr>
          <p:spPr>
            <a:xfrm>
              <a:off x="5126340" y="2498651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 стрелкой 132"/>
            <p:cNvCxnSpPr/>
            <p:nvPr/>
          </p:nvCxnSpPr>
          <p:spPr>
            <a:xfrm flipH="1">
              <a:off x="5114259" y="246050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 стрелкой 133"/>
            <p:cNvCxnSpPr/>
            <p:nvPr/>
          </p:nvCxnSpPr>
          <p:spPr>
            <a:xfrm flipH="1">
              <a:off x="4731487" y="2853911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 стрелкой 134"/>
            <p:cNvCxnSpPr/>
            <p:nvPr/>
          </p:nvCxnSpPr>
          <p:spPr>
            <a:xfrm flipH="1">
              <a:off x="4338083" y="3268580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Прямая со стрелкой 135"/>
            <p:cNvCxnSpPr/>
            <p:nvPr/>
          </p:nvCxnSpPr>
          <p:spPr>
            <a:xfrm flipH="1">
              <a:off x="3944678" y="366198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 стрелкой 136"/>
            <p:cNvCxnSpPr/>
            <p:nvPr/>
          </p:nvCxnSpPr>
          <p:spPr>
            <a:xfrm flipH="1">
              <a:off x="3551274" y="4076655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 стрелкой 137"/>
            <p:cNvCxnSpPr/>
            <p:nvPr/>
          </p:nvCxnSpPr>
          <p:spPr>
            <a:xfrm flipH="1">
              <a:off x="3179134" y="445463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я со стрелкой 138"/>
            <p:cNvCxnSpPr/>
            <p:nvPr/>
          </p:nvCxnSpPr>
          <p:spPr>
            <a:xfrm flipH="1">
              <a:off x="2785730" y="4869305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я со стрелкой 139"/>
            <p:cNvCxnSpPr/>
            <p:nvPr/>
          </p:nvCxnSpPr>
          <p:spPr>
            <a:xfrm>
              <a:off x="2810845" y="5273342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Прямая со стрелкой 140"/>
            <p:cNvCxnSpPr/>
            <p:nvPr/>
          </p:nvCxnSpPr>
          <p:spPr>
            <a:xfrm flipV="1">
              <a:off x="3561906" y="4467879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 стрелкой 141"/>
            <p:cNvCxnSpPr/>
            <p:nvPr/>
          </p:nvCxnSpPr>
          <p:spPr>
            <a:xfrm flipV="1">
              <a:off x="3157869" y="4840019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 стрелкой 142"/>
            <p:cNvCxnSpPr/>
            <p:nvPr/>
          </p:nvCxnSpPr>
          <p:spPr>
            <a:xfrm flipV="1">
              <a:off x="4348715" y="3670437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Прямая со стрелкой 143"/>
            <p:cNvCxnSpPr/>
            <p:nvPr/>
          </p:nvCxnSpPr>
          <p:spPr>
            <a:xfrm flipV="1">
              <a:off x="3944678" y="4042577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я со стрелкой 144"/>
            <p:cNvCxnSpPr/>
            <p:nvPr/>
          </p:nvCxnSpPr>
          <p:spPr>
            <a:xfrm flipV="1">
              <a:off x="4722302" y="3247314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Прямая со стрелкой 145"/>
            <p:cNvCxnSpPr/>
            <p:nvPr/>
          </p:nvCxnSpPr>
          <p:spPr>
            <a:xfrm flipV="1">
              <a:off x="5105838" y="2853911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я со стрелкой 146"/>
            <p:cNvCxnSpPr/>
            <p:nvPr/>
          </p:nvCxnSpPr>
          <p:spPr>
            <a:xfrm flipH="1">
              <a:off x="5509259" y="2902688"/>
              <a:ext cx="2" cy="3934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Прямая со стрелкой 147"/>
            <p:cNvCxnSpPr/>
            <p:nvPr/>
          </p:nvCxnSpPr>
          <p:spPr>
            <a:xfrm flipH="1">
              <a:off x="5114259" y="3260152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 стрелкой 148"/>
            <p:cNvCxnSpPr/>
            <p:nvPr/>
          </p:nvCxnSpPr>
          <p:spPr>
            <a:xfrm flipH="1">
              <a:off x="4731487" y="3653557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 стрелкой 149"/>
            <p:cNvCxnSpPr/>
            <p:nvPr/>
          </p:nvCxnSpPr>
          <p:spPr>
            <a:xfrm flipH="1">
              <a:off x="4338083" y="4068226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 стрелкой 150"/>
            <p:cNvCxnSpPr/>
            <p:nvPr/>
          </p:nvCxnSpPr>
          <p:spPr>
            <a:xfrm flipH="1">
              <a:off x="3944678" y="4461632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Прямая со стрелкой 151"/>
            <p:cNvCxnSpPr/>
            <p:nvPr/>
          </p:nvCxnSpPr>
          <p:spPr>
            <a:xfrm flipH="1">
              <a:off x="3551274" y="4876301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Прямая со стрелкой 152"/>
            <p:cNvCxnSpPr/>
            <p:nvPr/>
          </p:nvCxnSpPr>
          <p:spPr>
            <a:xfrm>
              <a:off x="3580882" y="5273342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 стрелкой 153"/>
            <p:cNvCxnSpPr/>
            <p:nvPr/>
          </p:nvCxnSpPr>
          <p:spPr>
            <a:xfrm flipV="1">
              <a:off x="4348715" y="4455383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Прямая со стрелкой 154"/>
            <p:cNvCxnSpPr/>
            <p:nvPr/>
          </p:nvCxnSpPr>
          <p:spPr>
            <a:xfrm flipV="1">
              <a:off x="3944678" y="4827523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 стрелкой 155"/>
            <p:cNvCxnSpPr/>
            <p:nvPr/>
          </p:nvCxnSpPr>
          <p:spPr>
            <a:xfrm flipV="1">
              <a:off x="5135524" y="3657941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 стрелкой 156"/>
            <p:cNvCxnSpPr/>
            <p:nvPr/>
          </p:nvCxnSpPr>
          <p:spPr>
            <a:xfrm flipV="1">
              <a:off x="4731487" y="4030081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 стрелкой 157"/>
            <p:cNvCxnSpPr/>
            <p:nvPr/>
          </p:nvCxnSpPr>
          <p:spPr>
            <a:xfrm flipH="1">
              <a:off x="5509259" y="3683667"/>
              <a:ext cx="2" cy="3934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 стрелкой 158"/>
            <p:cNvCxnSpPr/>
            <p:nvPr/>
          </p:nvCxnSpPr>
          <p:spPr>
            <a:xfrm flipH="1">
              <a:off x="5103626" y="4078859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 стрелкой 159"/>
            <p:cNvCxnSpPr/>
            <p:nvPr/>
          </p:nvCxnSpPr>
          <p:spPr>
            <a:xfrm flipH="1">
              <a:off x="4720854" y="4472264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 стрелкой 160"/>
            <p:cNvCxnSpPr/>
            <p:nvPr/>
          </p:nvCxnSpPr>
          <p:spPr>
            <a:xfrm flipH="1">
              <a:off x="4327450" y="4886933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 стрелкой 161"/>
            <p:cNvCxnSpPr/>
            <p:nvPr/>
          </p:nvCxnSpPr>
          <p:spPr>
            <a:xfrm>
              <a:off x="4367691" y="5296812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 стрелкой 162"/>
            <p:cNvCxnSpPr/>
            <p:nvPr/>
          </p:nvCxnSpPr>
          <p:spPr>
            <a:xfrm flipV="1">
              <a:off x="5135524" y="4444750"/>
              <a:ext cx="393405" cy="3827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Прямая со стрелкой 163"/>
            <p:cNvCxnSpPr/>
            <p:nvPr/>
          </p:nvCxnSpPr>
          <p:spPr>
            <a:xfrm flipV="1">
              <a:off x="4731487" y="4816890"/>
              <a:ext cx="414670" cy="446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Прямая со стрелкой 164"/>
            <p:cNvCxnSpPr/>
            <p:nvPr/>
          </p:nvCxnSpPr>
          <p:spPr>
            <a:xfrm flipH="1">
              <a:off x="5529552" y="4472262"/>
              <a:ext cx="2" cy="3934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я со стрелкой 165"/>
            <p:cNvCxnSpPr/>
            <p:nvPr/>
          </p:nvCxnSpPr>
          <p:spPr>
            <a:xfrm flipH="1">
              <a:off x="5126340" y="4876301"/>
              <a:ext cx="382772" cy="4040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я со стрелкой 166"/>
            <p:cNvCxnSpPr/>
            <p:nvPr/>
          </p:nvCxnSpPr>
          <p:spPr>
            <a:xfrm>
              <a:off x="5150219" y="5296812"/>
              <a:ext cx="39258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5" name="Прямая со стрелкой 174"/>
          <p:cNvCxnSpPr/>
          <p:nvPr/>
        </p:nvCxnSpPr>
        <p:spPr>
          <a:xfrm>
            <a:off x="7308304" y="4472578"/>
            <a:ext cx="0" cy="6212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Прямоугольник 176"/>
          <p:cNvSpPr/>
          <p:nvPr/>
        </p:nvSpPr>
        <p:spPr>
          <a:xfrm>
            <a:off x="586288" y="5157192"/>
            <a:ext cx="7802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-13;22;7;2;5;1;1;-6;4;-2;8;-5;1;1;0;0;1;-1;2;-1;0;-2;2;-1;-1;0…0</a:t>
            </a:r>
          </a:p>
        </p:txBody>
      </p:sp>
      <p:grpSp>
        <p:nvGrpSpPr>
          <p:cNvPr id="114" name="Группа 113"/>
          <p:cNvGrpSpPr/>
          <p:nvPr/>
        </p:nvGrpSpPr>
        <p:grpSpPr>
          <a:xfrm>
            <a:off x="6228184" y="2692606"/>
            <a:ext cx="2251708" cy="1643906"/>
            <a:chOff x="6228184" y="2692606"/>
            <a:chExt cx="2251708" cy="164390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646126" y="2792121"/>
              <a:ext cx="310250" cy="24231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88" name="Прямая со стрелкой 187"/>
            <p:cNvCxnSpPr/>
            <p:nvPr/>
          </p:nvCxnSpPr>
          <p:spPr>
            <a:xfrm flipV="1">
              <a:off x="7884368" y="2692606"/>
              <a:ext cx="257145" cy="19138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Прямая со стрелкой 188"/>
            <p:cNvCxnSpPr/>
            <p:nvPr/>
          </p:nvCxnSpPr>
          <p:spPr>
            <a:xfrm flipV="1">
              <a:off x="8143682" y="2698853"/>
              <a:ext cx="316750" cy="20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Прямая со стрелкой 189"/>
            <p:cNvCxnSpPr/>
            <p:nvPr/>
          </p:nvCxnSpPr>
          <p:spPr>
            <a:xfrm flipH="1">
              <a:off x="6228184" y="2758366"/>
              <a:ext cx="2133931" cy="156953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Прямая со стрелкой 190"/>
            <p:cNvCxnSpPr/>
            <p:nvPr/>
          </p:nvCxnSpPr>
          <p:spPr>
            <a:xfrm flipV="1">
              <a:off x="6228184" y="4328139"/>
              <a:ext cx="316750" cy="20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Прямая со стрелкой 191"/>
            <p:cNvCxnSpPr/>
            <p:nvPr/>
          </p:nvCxnSpPr>
          <p:spPr>
            <a:xfrm flipV="1">
              <a:off x="6544934" y="2937155"/>
              <a:ext cx="1915498" cy="139517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Прямая со стрелкой 192"/>
            <p:cNvCxnSpPr/>
            <p:nvPr/>
          </p:nvCxnSpPr>
          <p:spPr>
            <a:xfrm>
              <a:off x="8460432" y="2949615"/>
              <a:ext cx="0" cy="23721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Прямая со стрелкой 193"/>
            <p:cNvCxnSpPr/>
            <p:nvPr/>
          </p:nvCxnSpPr>
          <p:spPr>
            <a:xfrm flipH="1">
              <a:off x="6876256" y="3148272"/>
              <a:ext cx="1580919" cy="117962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Прямая со стрелкой 194"/>
            <p:cNvCxnSpPr/>
            <p:nvPr/>
          </p:nvCxnSpPr>
          <p:spPr>
            <a:xfrm flipV="1">
              <a:off x="6876256" y="4332326"/>
              <a:ext cx="316750" cy="20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Прямая со стрелкой 195"/>
            <p:cNvCxnSpPr/>
            <p:nvPr/>
          </p:nvCxnSpPr>
          <p:spPr>
            <a:xfrm flipV="1">
              <a:off x="7174413" y="3384921"/>
              <a:ext cx="1286019" cy="94740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Прямая со стрелкой 196"/>
            <p:cNvCxnSpPr/>
            <p:nvPr/>
          </p:nvCxnSpPr>
          <p:spPr>
            <a:xfrm>
              <a:off x="8460432" y="3384921"/>
              <a:ext cx="0" cy="23721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Прямая со стрелкой 197"/>
            <p:cNvCxnSpPr/>
            <p:nvPr/>
          </p:nvCxnSpPr>
          <p:spPr>
            <a:xfrm flipH="1">
              <a:off x="7502683" y="3622139"/>
              <a:ext cx="933903" cy="7060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Прямая со стрелкой 198"/>
            <p:cNvCxnSpPr/>
            <p:nvPr/>
          </p:nvCxnSpPr>
          <p:spPr>
            <a:xfrm flipV="1">
              <a:off x="7502683" y="4334419"/>
              <a:ext cx="316750" cy="20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Прямая со стрелкой 199"/>
            <p:cNvCxnSpPr/>
            <p:nvPr/>
          </p:nvCxnSpPr>
          <p:spPr>
            <a:xfrm flipV="1">
              <a:off x="7819433" y="3890041"/>
              <a:ext cx="617153" cy="44228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Прямая со стрелкой 200"/>
            <p:cNvCxnSpPr/>
            <p:nvPr/>
          </p:nvCxnSpPr>
          <p:spPr>
            <a:xfrm>
              <a:off x="8460432" y="3897031"/>
              <a:ext cx="0" cy="23721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Прямая со стрелкой 201"/>
            <p:cNvCxnSpPr/>
            <p:nvPr/>
          </p:nvCxnSpPr>
          <p:spPr>
            <a:xfrm flipH="1">
              <a:off x="8141513" y="4092060"/>
              <a:ext cx="338379" cy="24445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Прямая со стрелкой 202"/>
            <p:cNvCxnSpPr/>
            <p:nvPr/>
          </p:nvCxnSpPr>
          <p:spPr>
            <a:xfrm flipV="1">
              <a:off x="8163142" y="4325689"/>
              <a:ext cx="316750" cy="20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353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  <p:bldP spid="173" grpId="1"/>
      <p:bldP spid="1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/>
              <a:t>Einführung. </a:t>
            </a:r>
            <a:r>
              <a:rPr lang="de-DE" sz="2800" dirty="0" smtClean="0"/>
              <a:t>R-G-B Farbraum</a:t>
            </a:r>
            <a:endParaRPr lang="de-DE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Rot – Grün – Blau: </a:t>
            </a:r>
            <a:r>
              <a:rPr lang="de-DE" sz="3000" dirty="0" smtClean="0"/>
              <a:t>additiver Farbraum</a:t>
            </a:r>
          </a:p>
          <a:p>
            <a:pPr lvl="1">
              <a:buFont typeface="Wingdings" pitchFamily="2" charset="2"/>
              <a:buChar char="Ø"/>
            </a:pPr>
            <a:r>
              <a:rPr lang="de-DE" sz="2600" b="1" smtClean="0"/>
              <a:t> </a:t>
            </a:r>
            <a:r>
              <a:rPr lang="de-DE" sz="2600" smtClean="0"/>
              <a:t>Sukzessives </a:t>
            </a:r>
            <a:r>
              <a:rPr lang="de-DE" sz="2600" dirty="0" smtClean="0"/>
              <a:t>Hinzufügen einer Farbe </a:t>
            </a:r>
            <a:r>
              <a:rPr lang="de-DE" sz="2600" smtClean="0"/>
              <a:t>hat einen </a:t>
            </a:r>
            <a:r>
              <a:rPr lang="de-DE" sz="2600" dirty="0" smtClean="0"/>
              <a:t>anderen   Farbeindruck</a:t>
            </a:r>
          </a:p>
          <a:p>
            <a:pPr lvl="1">
              <a:buFont typeface="Wingdings" pitchFamily="2" charset="2"/>
              <a:buChar char="Ø"/>
            </a:pPr>
            <a:r>
              <a:rPr lang="de-DE" sz="2600" dirty="0" smtClean="0"/>
              <a:t> Durch Mischen von R-G-B bekommt man jeden Farbton</a:t>
            </a:r>
          </a:p>
          <a:p>
            <a:pPr lvl="1">
              <a:buFont typeface="Wingdings" pitchFamily="2" charset="2"/>
              <a:buChar char="Ø"/>
            </a:pP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</a:t>
            </a:fld>
            <a:endParaRPr lang="de-DE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19" y="3366927"/>
            <a:ext cx="2376264" cy="2243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16" y="4536044"/>
            <a:ext cx="1181151" cy="1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54" y="4536044"/>
            <a:ext cx="1181151" cy="1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92" y="4536043"/>
            <a:ext cx="1181152" cy="1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16" y="3043814"/>
            <a:ext cx="1181151" cy="132620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04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629833" y="5200737"/>
            <a:ext cx="540744" cy="3896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40</a:t>
            </a:fld>
            <a:endParaRPr lang="de-DE" sz="1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27898" y="908720"/>
            <a:ext cx="64261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AC Kodierung:</a:t>
            </a:r>
          </a:p>
          <a:p>
            <a:pPr marL="971550" lvl="1" indent="-514350">
              <a:buFont typeface="+mj-lt"/>
              <a:buAutoNum type="arabicPeriod"/>
            </a:pPr>
            <a:r>
              <a:rPr lang="de-DE" sz="2400" dirty="0" smtClean="0"/>
              <a:t>Ordne die AC Werte zig-zag nacheinander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Прямоугольник 168"/>
              <p:cNvSpPr/>
              <p:nvPr/>
            </p:nvSpPr>
            <p:spPr>
              <a:xfrm>
                <a:off x="232790" y="1739168"/>
                <a:ext cx="33866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971550" lvl="1" indent="-514350">
                  <a:buFont typeface="+mj-lt"/>
                  <a:buAutoNum type="arabicPeriod" startAt="2"/>
                </a:pPr>
                <a:r>
                  <a:rPr lang="de-DE" sz="2400" dirty="0" smtClean="0"/>
                  <a:t>Suche Zahl </a:t>
                </a:r>
                <a14:m>
                  <m:oMath xmlns:m="http://schemas.openxmlformats.org/officeDocument/2006/math">
                    <m:r>
                      <a:rPr lang="de-DE" sz="2400" i="1" dirty="0" smtClean="0">
                        <a:latin typeface="Cambria Math"/>
                      </a:rPr>
                      <m:t>𝑥</m:t>
                    </m:r>
                    <m:r>
                      <a:rPr lang="de-DE" sz="2400" i="1" dirty="0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de-DE" sz="2400" b="0" i="1" dirty="0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de-DE" sz="2400" dirty="0" smtClean="0"/>
                  <a:t> </a:t>
                </a:r>
              </a:p>
            </p:txBody>
          </p:sp>
        </mc:Choice>
        <mc:Fallback xmlns="">
          <p:sp>
            <p:nvSpPr>
              <p:cNvPr id="169" name="Прямоугольник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0" y="1739168"/>
                <a:ext cx="3386696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1842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Прямоугольник 167"/>
              <p:cNvSpPr/>
              <p:nvPr/>
            </p:nvSpPr>
            <p:spPr>
              <a:xfrm>
                <a:off x="230743" y="2086975"/>
                <a:ext cx="848774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1550" lvl="1" indent="-514350">
                  <a:buFont typeface="+mj-lt"/>
                  <a:buAutoNum type="arabicPeriod" startAt="3"/>
                </a:pPr>
                <a:r>
                  <a:rPr lang="de-DE" sz="2400" dirty="0"/>
                  <a:t>Merke die Anzahl </a:t>
                </a:r>
                <a14:m>
                  <m:oMath xmlns:m="http://schemas.openxmlformats.org/officeDocument/2006/math">
                    <m:r>
                      <a:rPr lang="de-DE" sz="2400" i="1">
                        <a:latin typeface="Cambria Math"/>
                      </a:rPr>
                      <m:t>𝑍</m:t>
                    </m:r>
                  </m:oMath>
                </a14:m>
                <a:r>
                  <a:rPr lang="de-DE" sz="2400" dirty="0"/>
                  <a:t> von vor </a:t>
                </a:r>
                <a14:m>
                  <m:oMath xmlns:m="http://schemas.openxmlformats.org/officeDocument/2006/math">
                    <m:r>
                      <a:rPr lang="de-DE" sz="2400" i="1">
                        <a:latin typeface="Cambria Math"/>
                      </a:rPr>
                      <m:t>𝑥</m:t>
                    </m:r>
                    <m:r>
                      <a:rPr lang="de-DE" sz="2400" i="1">
                        <a:latin typeface="Cambria Math"/>
                      </a:rPr>
                      <m:t> </m:t>
                    </m:r>
                  </m:oMath>
                </a14:m>
                <a:r>
                  <a:rPr lang="de-DE" sz="2400" dirty="0"/>
                  <a:t>aufeinander </a:t>
                </a:r>
              </a:p>
              <a:p>
                <a:pPr lvl="1"/>
                <a:r>
                  <a:rPr lang="de-DE" sz="2400" dirty="0"/>
                  <a:t>	 folgenden Nullen</a:t>
                </a:r>
              </a:p>
            </p:txBody>
          </p:sp>
        </mc:Choice>
        <mc:Fallback xmlns="">
          <p:sp>
            <p:nvSpPr>
              <p:cNvPr id="168" name="Прямоугольник 1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43" y="2086975"/>
                <a:ext cx="8487746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6569" b="-1532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7" name="Прямоугольник 176"/>
          <p:cNvSpPr/>
          <p:nvPr/>
        </p:nvSpPr>
        <p:spPr>
          <a:xfrm>
            <a:off x="586288" y="5157192"/>
            <a:ext cx="7802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-13;22;7;2;5;1;1;-6;4;-2;8;-5;1;1;0;0;1;-1;2;-1;0;-2;2;-1;-1;0…0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8" name="Прямоугольник 177"/>
              <p:cNvSpPr/>
              <p:nvPr/>
            </p:nvSpPr>
            <p:spPr>
              <a:xfrm>
                <a:off x="3818227" y="1739167"/>
                <a:ext cx="15126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sz="2400" dirty="0" smtClean="0">
                    <a:solidFill>
                      <a:schemeClr val="accent6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𝑥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=−13</m:t>
                    </m:r>
                  </m:oMath>
                </a14:m>
                <a:r>
                  <a:rPr lang="de-DE" sz="2400" dirty="0" smtClean="0">
                    <a:solidFill>
                      <a:schemeClr val="accent6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8" name="Прямоугольник 1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227" y="1739167"/>
                <a:ext cx="1512658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6048" t="-10526" r="-5645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Прямоугольник 178"/>
              <p:cNvSpPr/>
              <p:nvPr/>
            </p:nvSpPr>
            <p:spPr>
              <a:xfrm>
                <a:off x="3851920" y="2449863"/>
                <a:ext cx="11309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sz="2400" dirty="0" smtClean="0">
                    <a:solidFill>
                      <a:schemeClr val="accent6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𝑍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de-DE" sz="2400" dirty="0" smtClean="0">
                    <a:solidFill>
                      <a:schemeClr val="accent6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9" name="Прямоугольник 1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449863"/>
                <a:ext cx="113095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649" t="-10526" r="-7568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0" name="Прямоугольник 179"/>
              <p:cNvSpPr/>
              <p:nvPr/>
            </p:nvSpPr>
            <p:spPr>
              <a:xfrm>
                <a:off x="252672" y="2814027"/>
                <a:ext cx="889895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1550" lvl="1" indent="-514350">
                  <a:buFont typeface="+mj-lt"/>
                  <a:buAutoNum type="arabicPeriod" startAt="4"/>
                </a:pPr>
                <a:r>
                  <a:rPr lang="de-DE" sz="2400" dirty="0" smtClean="0"/>
                  <a:t>Finde Zeile(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de-DE" sz="2400" dirty="0" smtClean="0"/>
                  <a:t>) und Index (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de-DE" sz="2400" dirty="0" smtClean="0"/>
                  <a:t>) von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de-DE" sz="2400" dirty="0" smtClean="0"/>
                  <a:t> in der Konvertierungstabelle für DC Werte </a:t>
                </a:r>
                <a:endParaRPr lang="de-DE" sz="2400" dirty="0"/>
              </a:p>
            </p:txBody>
          </p:sp>
        </mc:Choice>
        <mc:Fallback xmlns="">
          <p:sp>
            <p:nvSpPr>
              <p:cNvPr id="180" name="Прямоугольник 1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72" y="2814027"/>
                <a:ext cx="8898955" cy="830997"/>
              </a:xfrm>
              <a:prstGeom prst="rect">
                <a:avLst/>
              </a:prstGeom>
              <a:blipFill rotWithShape="1">
                <a:blip r:embed="rId8"/>
                <a:stretch>
                  <a:fillRect t="-6618" r="-1644" b="-161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1" name="Таблица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738282"/>
              </p:ext>
            </p:extLst>
          </p:nvPr>
        </p:nvGraphicFramePr>
        <p:xfrm>
          <a:off x="5566354" y="3284984"/>
          <a:ext cx="3364444" cy="185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258"/>
                <a:gridCol w="372455"/>
                <a:gridCol w="797731"/>
              </a:tblGrid>
              <a:tr h="206683"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Wert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Zeilenkode</a:t>
                      </a:r>
                      <a:endParaRPr lang="de-DE" sz="7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                                    -1     1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              -3   -2     2   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2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-7   -6   -5   -4     4   5   6   7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-15   -14   -13</a:t>
                      </a:r>
                      <a:r>
                        <a:rPr lang="de-DE" sz="600" baseline="0" dirty="0" smtClean="0"/>
                        <a:t> … -8     8 … 13   14   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11110</a:t>
                      </a:r>
                      <a:endParaRPr lang="de-DE" sz="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</a:p>
                  </a:txBody>
                  <a:tcPr/>
                </a:tc>
              </a:tr>
              <a:tr h="139719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-16383   -16382</a:t>
                      </a:r>
                      <a:r>
                        <a:rPr lang="de-DE" sz="600" baseline="0" dirty="0" smtClean="0"/>
                        <a:t> … -8192     8192 … </a:t>
                      </a:r>
                      <a:r>
                        <a:rPr lang="de-DE" sz="600" dirty="0" smtClean="0"/>
                        <a:t>16382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16383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-32767   -32766 … -16384     16384 … 32766   32767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32768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16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1111111111111111</a:t>
                      </a: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Прямоугольник 181"/>
              <p:cNvSpPr/>
              <p:nvPr/>
            </p:nvSpPr>
            <p:spPr>
              <a:xfrm>
                <a:off x="3880871" y="3212976"/>
                <a:ext cx="213128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sz="2400" dirty="0" smtClean="0">
                    <a:solidFill>
                      <a:schemeClr val="accent6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de-DE" sz="2400" b="0" i="0" smtClean="0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𝑅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𝐼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)=(4,2)</m:t>
                    </m:r>
                  </m:oMath>
                </a14:m>
                <a:r>
                  <a:rPr lang="de-DE" sz="2400" dirty="0" smtClean="0">
                    <a:solidFill>
                      <a:schemeClr val="accent6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82" name="Прямоугольник 1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871" y="3212976"/>
                <a:ext cx="213128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585" t="-10526" r="-3438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Прямоугольник 182"/>
              <p:cNvSpPr/>
              <p:nvPr/>
            </p:nvSpPr>
            <p:spPr>
              <a:xfrm>
                <a:off x="251520" y="3534107"/>
                <a:ext cx="848774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1550" lvl="1" indent="-514350">
                  <a:buFont typeface="+mj-lt"/>
                  <a:buAutoNum type="arabicPeriod" startAt="5"/>
                </a:pPr>
                <a:r>
                  <a:rPr lang="de-DE" sz="2400" dirty="0" smtClean="0"/>
                  <a:t>Suche in der Konvertierungstabelle für AC Werte nach Kodierung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𝐾</m:t>
                    </m:r>
                  </m:oMath>
                </a14:m>
                <a:r>
                  <a:rPr lang="de-DE" sz="2400" dirty="0" smtClean="0"/>
                  <a:t> in der Zeile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de-DE" sz="2400" dirty="0" smtClean="0"/>
                  <a:t> und Spalte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𝑍</m:t>
                    </m:r>
                  </m:oMath>
                </a14:m>
                <a:endParaRPr lang="de-DE" sz="2400" dirty="0"/>
              </a:p>
            </p:txBody>
          </p:sp>
        </mc:Choice>
        <mc:Fallback xmlns="">
          <p:sp>
            <p:nvSpPr>
              <p:cNvPr id="183" name="Прямоугольник 1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34107"/>
                <a:ext cx="8487746" cy="830997"/>
              </a:xfrm>
              <a:prstGeom prst="rect">
                <a:avLst/>
              </a:prstGeom>
              <a:blipFill rotWithShape="1">
                <a:blip r:embed="rId10"/>
                <a:stretch>
                  <a:fillRect t="-6618" b="-161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5" name="Таблица 18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4291530"/>
                  </p:ext>
                </p:extLst>
              </p:nvPr>
            </p:nvGraphicFramePr>
            <p:xfrm>
              <a:off x="5941632" y="1408302"/>
              <a:ext cx="2991991" cy="158506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87883"/>
                    <a:gridCol w="576064"/>
                    <a:gridCol w="648072"/>
                    <a:gridCol w="216024"/>
                    <a:gridCol w="1063948"/>
                  </a:tblGrid>
                  <a:tr h="206683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700" b="0" i="1" smtClean="0">
                                    <a:latin typeface="Cambria Math"/>
                                  </a:rPr>
                                  <m:t>𝑍</m:t>
                                </m:r>
                                <m:r>
                                  <a:rPr lang="de-DE" sz="700" b="0" i="1" smtClean="0">
                                    <a:latin typeface="Cambria Math"/>
                                    <a:sym typeface="Wingdings 3"/>
                                  </a:rPr>
                                  <m:t></m:t>
                                </m:r>
                              </m:oMath>
                            </m:oMathPara>
                          </a14:m>
                          <a:endParaRPr lang="de-DE" sz="700" dirty="0"/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700" b="0" i="1" smtClean="0">
                                    <a:latin typeface="Cambria Math"/>
                                    <a:sym typeface="Wingdings 3"/>
                                  </a:rPr>
                                  <m:t></m:t>
                                </m:r>
                                <m:r>
                                  <a:rPr lang="de-DE" sz="700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0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1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…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15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0: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1010(EOB)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11111111001(ZRL)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00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1100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1111111111110101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2: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01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11011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1111111111110110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3: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100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1111001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1111111111110111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4: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1011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111110110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1111111111111000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5: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11010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11111110110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1111111111111001</a:t>
                          </a:r>
                        </a:p>
                      </a:txBody>
                      <a:tcPr/>
                    </a:tc>
                  </a:tr>
                  <a:tr h="13971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85" name="Таблица 18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4291530"/>
                  </p:ext>
                </p:extLst>
              </p:nvPr>
            </p:nvGraphicFramePr>
            <p:xfrm>
              <a:off x="5941632" y="1408302"/>
              <a:ext cx="2991991" cy="158506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87883"/>
                    <a:gridCol w="576064"/>
                    <a:gridCol w="648072"/>
                    <a:gridCol w="216024"/>
                    <a:gridCol w="1063948"/>
                  </a:tblGrid>
                  <a:tr h="3048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11"/>
                          <a:stretch>
                            <a:fillRect l="-1250" r="-513750" b="-4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0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1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…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700" dirty="0" smtClean="0"/>
                            <a:t>15</a:t>
                          </a:r>
                          <a:endParaRPr lang="de-DE" sz="7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0: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1010(EOB)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11111111001(ZRL)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00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1100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1111111111110101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2: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01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11011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1111111111110110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3: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100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1111001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1111111111110111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9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4: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1011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111110110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1111111111111000</a:t>
                          </a:r>
                          <a:endParaRPr lang="de-DE" sz="600" dirty="0"/>
                        </a:p>
                      </a:txBody>
                      <a:tcPr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5: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11010</a:t>
                          </a:r>
                          <a:endParaRPr lang="de-DE" sz="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11111110110</a:t>
                          </a:r>
                          <a:endParaRPr lang="de-DE" sz="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1111111111111001</a:t>
                          </a:r>
                          <a:endParaRPr lang="de-DE" sz="600" dirty="0" smtClean="0"/>
                        </a:p>
                      </a:txBody>
                      <a:tcPr/>
                    </a:tc>
                  </a:tr>
                  <a:tr h="182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600" dirty="0" smtClean="0"/>
                            <a:t>…</a:t>
                          </a:r>
                          <a:endParaRPr lang="de-DE" sz="600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Прямоугольник 186"/>
              <p:cNvSpPr/>
              <p:nvPr/>
            </p:nvSpPr>
            <p:spPr>
              <a:xfrm>
                <a:off x="243483" y="4333433"/>
                <a:ext cx="848774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71550" lvl="1" indent="-514350">
                  <a:buFont typeface="+mj-lt"/>
                  <a:buAutoNum type="arabicPeriod" startAt="6"/>
                </a:pPr>
                <a:r>
                  <a:rPr lang="de-DE" sz="2400" dirty="0" smtClean="0"/>
                  <a:t>Schreibe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𝐾</m:t>
                    </m:r>
                    <m:r>
                      <a:rPr lang="de-DE" sz="2400" b="0" i="1" smtClean="0">
                        <a:latin typeface="Cambria Math"/>
                      </a:rPr>
                      <m:t>|</m:t>
                    </m:r>
                    <m:r>
                      <a:rPr lang="de-DE" sz="2400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de-DE" sz="2400" dirty="0" smtClean="0"/>
                  <a:t> als Kodierung für die Zahl 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de-DE" sz="2400" dirty="0" smtClean="0"/>
                  <a:t> und davor kommenden Nullen</a:t>
                </a:r>
                <a:endParaRPr lang="de-DE" sz="2400" dirty="0"/>
              </a:p>
            </p:txBody>
          </p:sp>
        </mc:Choice>
        <mc:Fallback xmlns="">
          <p:sp>
            <p:nvSpPr>
              <p:cNvPr id="187" name="Прямоугольник 1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83" y="4333433"/>
                <a:ext cx="8487746" cy="830997"/>
              </a:xfrm>
              <a:prstGeom prst="rect">
                <a:avLst/>
              </a:prstGeom>
              <a:blipFill rotWithShape="1">
                <a:blip r:embed="rId12"/>
                <a:stretch>
                  <a:fillRect t="-6618" b="-161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Прямоугольник 173"/>
              <p:cNvSpPr/>
              <p:nvPr/>
            </p:nvSpPr>
            <p:spPr>
              <a:xfrm>
                <a:off x="6237915" y="3884455"/>
                <a:ext cx="167456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sz="2400" dirty="0" smtClean="0">
                    <a:solidFill>
                      <a:schemeClr val="accent6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𝐾</m:t>
                    </m:r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=1011</m:t>
                    </m:r>
                  </m:oMath>
                </a14:m>
                <a:r>
                  <a:rPr lang="de-DE" sz="2400" dirty="0" smtClean="0">
                    <a:solidFill>
                      <a:schemeClr val="accent6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4" name="Прямоугольник 1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915" y="3884455"/>
                <a:ext cx="1674561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5455" t="-10526" r="-4727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Прямоугольник 175"/>
              <p:cNvSpPr/>
              <p:nvPr/>
            </p:nvSpPr>
            <p:spPr>
              <a:xfrm>
                <a:off x="3876180" y="4704236"/>
                <a:ext cx="18277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de-DE" sz="2400" dirty="0" smtClean="0">
                    <a:solidFill>
                      <a:schemeClr val="accent6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de-DE" sz="2400" b="0" i="1" smtClean="0">
                        <a:solidFill>
                          <a:schemeClr val="accent6"/>
                        </a:solidFill>
                        <a:latin typeface="Cambria Math"/>
                      </a:rPr>
                      <m:t>1011|0010</m:t>
                    </m:r>
                  </m:oMath>
                </a14:m>
                <a:r>
                  <a:rPr lang="de-DE" sz="2400" dirty="0" smtClean="0">
                    <a:solidFill>
                      <a:schemeClr val="accent6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6" name="Прямоугольник 1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180" y="4704236"/>
                <a:ext cx="1827744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5333" t="-10667" r="-4000" b="-30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13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9" grpId="0"/>
      <p:bldP spid="168" grpId="0"/>
      <p:bldP spid="178" grpId="0"/>
      <p:bldP spid="179" grpId="0"/>
      <p:bldP spid="180" grpId="0"/>
      <p:bldP spid="182" grpId="0"/>
      <p:bldP spid="183" grpId="0"/>
      <p:bldP spid="187" grpId="0"/>
      <p:bldP spid="174" grpId="0"/>
      <p:bldP spid="17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395536" y="1541475"/>
            <a:ext cx="4063428" cy="38965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95352" y="1528329"/>
            <a:ext cx="286248" cy="3896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41</a:t>
            </a:fld>
            <a:endParaRPr lang="de-DE" sz="1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27898" y="908720"/>
            <a:ext cx="24470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AC Kodierung:</a:t>
            </a:r>
          </a:p>
        </p:txBody>
      </p:sp>
      <p:sp>
        <p:nvSpPr>
          <p:cNvPr id="177" name="Прямоугольник 176"/>
          <p:cNvSpPr/>
          <p:nvPr/>
        </p:nvSpPr>
        <p:spPr>
          <a:xfrm>
            <a:off x="395536" y="1484784"/>
            <a:ext cx="7802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-13;22;7;2;5;1;1;-6;4;-2;8;-5;1;1;0;0;1;-1;2;-1;0;-2;2;-1;-1;0…0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5536" y="2204864"/>
            <a:ext cx="8064896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10110010 1101010110 100111 0110 100101 001 001 1001 100100 011 10111000 10010 001 001        </a:t>
            </a:r>
            <a:endParaRPr lang="de-D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19971" y="3059668"/>
                <a:ext cx="29639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de-DE" sz="2400" i="1" smtClean="0">
                        <a:solidFill>
                          <a:schemeClr val="tx1"/>
                        </a:solidFill>
                        <a:latin typeface="Cambria Math"/>
                      </a:rPr>
                      <m:t>=1, 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𝑍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</m:oMath>
                </a14:m>
                <a:r>
                  <a:rPr lang="de-DE" sz="2400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de-DE" sz="240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)=</m:t>
                    </m:r>
                  </m:oMath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71" y="3059668"/>
                <a:ext cx="2963953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044948"/>
              </p:ext>
            </p:extLst>
          </p:nvPr>
        </p:nvGraphicFramePr>
        <p:xfrm>
          <a:off x="419971" y="3933056"/>
          <a:ext cx="3364444" cy="185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258"/>
                <a:gridCol w="372455"/>
                <a:gridCol w="797731"/>
              </a:tblGrid>
              <a:tr h="206683"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Wert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Zeilenkode</a:t>
                      </a:r>
                      <a:endParaRPr lang="de-DE" sz="7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                                    -1     1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              -3   -2     2   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2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-7   -6   -5   -4     4   5   6   7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-15   -14   -13</a:t>
                      </a:r>
                      <a:r>
                        <a:rPr lang="de-DE" sz="600" baseline="0" dirty="0" smtClean="0"/>
                        <a:t> … -8     8 … 13   14   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11110</a:t>
                      </a:r>
                      <a:endParaRPr lang="de-DE" sz="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</a:p>
                  </a:txBody>
                  <a:tcPr/>
                </a:tc>
              </a:tr>
              <a:tr h="139719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-16383   -16382</a:t>
                      </a:r>
                      <a:r>
                        <a:rPr lang="de-DE" sz="600" baseline="0" dirty="0" smtClean="0"/>
                        <a:t> … -8192     8192 … </a:t>
                      </a:r>
                      <a:r>
                        <a:rPr lang="de-DE" sz="600" dirty="0" smtClean="0"/>
                        <a:t>16382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16383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-32767   -32766 … -16384     16384 … 32766   32767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32768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16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1111111111111111</a:t>
                      </a: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275856" y="3062664"/>
                <a:ext cx="9204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1,1)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062664"/>
                <a:ext cx="92044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662" r="-1987" b="-17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147017" y="3059667"/>
                <a:ext cx="15565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𝐾</m:t>
                      </m:r>
                      <m:d>
                        <m:dPr>
                          <m:ctrlP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017" y="3059667"/>
                <a:ext cx="1556515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1933471" y="2483604"/>
            <a:ext cx="88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111001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3068960"/>
            <a:ext cx="962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11100</a:t>
            </a:r>
            <a:endParaRPr lang="de-DE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Таблица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1456606"/>
                  </p:ext>
                </p:extLst>
              </p:nvPr>
            </p:nvGraphicFramePr>
            <p:xfrm>
              <a:off x="4324028" y="3933056"/>
              <a:ext cx="4567676" cy="18779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91421"/>
                    <a:gridCol w="720080"/>
                    <a:gridCol w="792088"/>
                    <a:gridCol w="957934"/>
                    <a:gridCol w="271073"/>
                    <a:gridCol w="1335080"/>
                  </a:tblGrid>
                  <a:tr h="36001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900" b="0" i="1" smtClean="0">
                                    <a:latin typeface="Cambria Math"/>
                                  </a:rPr>
                                  <m:t>𝑍</m:t>
                                </m:r>
                                <m:r>
                                  <a:rPr lang="de-DE" sz="900" b="0" i="1" smtClean="0">
                                    <a:latin typeface="Cambria Math"/>
                                    <a:sym typeface="Wingdings 3"/>
                                  </a:rPr>
                                  <m:t></m:t>
                                </m:r>
                              </m:oMath>
                            </m:oMathPara>
                          </a14:m>
                          <a:endParaRPr lang="de-DE" sz="900" dirty="0"/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900" b="0" i="1" smtClean="0">
                                    <a:latin typeface="Cambria Math"/>
                                    <a:sym typeface="Wingdings 3"/>
                                  </a:rPr>
                                  <m:t></m:t>
                                </m:r>
                                <m:r>
                                  <a:rPr lang="de-DE" sz="900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0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2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…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15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1010(EOB)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11111111001(ZRL)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1111111111110101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2: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3: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1111110111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4: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111110110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5: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11111110110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111111110001001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1111111111111001</a:t>
                          </a:r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Таблица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1456606"/>
                  </p:ext>
                </p:extLst>
              </p:nvPr>
            </p:nvGraphicFramePr>
            <p:xfrm>
              <a:off x="4324028" y="3933056"/>
              <a:ext cx="4567676" cy="18779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91421"/>
                    <a:gridCol w="720080"/>
                    <a:gridCol w="792088"/>
                    <a:gridCol w="957934"/>
                    <a:gridCol w="271073"/>
                    <a:gridCol w="133508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r="-825926" b="-4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0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2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…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15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1010(EOB)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11111111001(ZRL)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1111111111110101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2: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3: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1111110111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4: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111110110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5: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11010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11111110110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111111110001001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1111111111111001</a:t>
                          </a:r>
                          <a:endParaRPr lang="de-DE" sz="800" dirty="0" smtClean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9247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/>
      <p:bldP spid="31" grpId="0"/>
      <p:bldP spid="33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395535" y="1541475"/>
            <a:ext cx="5665637" cy="38965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90823" y="1541474"/>
            <a:ext cx="286248" cy="3896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42</a:t>
            </a:fld>
            <a:endParaRPr lang="de-DE" sz="1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27898" y="908720"/>
            <a:ext cx="24470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AC Kodierung:</a:t>
            </a:r>
          </a:p>
        </p:txBody>
      </p:sp>
      <p:sp>
        <p:nvSpPr>
          <p:cNvPr id="177" name="Прямоугольник 176"/>
          <p:cNvSpPr/>
          <p:nvPr/>
        </p:nvSpPr>
        <p:spPr>
          <a:xfrm>
            <a:off x="395536" y="1484784"/>
            <a:ext cx="7802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-13;22;7;2;5;1;1;-6;4;-2;8;-5;1;1;0;0;1;-1;2;-1;0;-2;2;-1;-1;0…0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5536" y="2204864"/>
            <a:ext cx="8064896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10110010 1101010110 100111 0110 100101 001 001 1001 100100 011 10111000 10010 001 001 111001 000 0110 000 </a:t>
            </a:r>
            <a:endParaRPr lang="de-D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19971" y="3059668"/>
                <a:ext cx="31958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de-DE" sz="2400" i="1" smtClean="0">
                        <a:solidFill>
                          <a:schemeClr val="tx1"/>
                        </a:solidFill>
                        <a:latin typeface="Cambria Math"/>
                      </a:rPr>
                      <m:t>=−2,  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𝑍</m:t>
                    </m:r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de-DE" sz="2400" dirty="0" smtClean="0">
                    <a:solidFill>
                      <a:schemeClr val="tx1"/>
                    </a:solidFill>
                  </a:rPr>
                  <a:t>1, </a:t>
                </a:r>
                <a14:m>
                  <m:oMath xmlns:m="http://schemas.openxmlformats.org/officeDocument/2006/math">
                    <m:r>
                      <a:rPr lang="de-DE" sz="240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de-DE" sz="2400" i="1">
                        <a:solidFill>
                          <a:schemeClr val="tx1"/>
                        </a:solidFill>
                        <a:latin typeface="Cambria Math"/>
                      </a:rPr>
                      <m:t>)=</m:t>
                    </m:r>
                  </m:oMath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71" y="3059668"/>
                <a:ext cx="3195875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766174"/>
              </p:ext>
            </p:extLst>
          </p:nvPr>
        </p:nvGraphicFramePr>
        <p:xfrm>
          <a:off x="419971" y="3933056"/>
          <a:ext cx="3364444" cy="185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258"/>
                <a:gridCol w="372455"/>
                <a:gridCol w="797731"/>
              </a:tblGrid>
              <a:tr h="206683"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Wert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Zeilenkode</a:t>
                      </a:r>
                      <a:endParaRPr lang="de-DE" sz="7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                                    -1     1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              -3   -2     2   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2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-7   -6   -5   -4     4   5   6   7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-15   -14   -13</a:t>
                      </a:r>
                      <a:r>
                        <a:rPr lang="de-DE" sz="600" baseline="0" dirty="0" smtClean="0"/>
                        <a:t> … -8     8 … 13   14   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11110</a:t>
                      </a:r>
                      <a:endParaRPr lang="de-DE" sz="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</a:p>
                  </a:txBody>
                  <a:tcPr/>
                </a:tc>
              </a:tr>
              <a:tr h="139719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-16383   -16382</a:t>
                      </a:r>
                      <a:r>
                        <a:rPr lang="de-DE" sz="600" baseline="0" dirty="0" smtClean="0"/>
                        <a:t> … -8192     8192 … </a:t>
                      </a:r>
                      <a:r>
                        <a:rPr lang="de-DE" sz="600" dirty="0" smtClean="0"/>
                        <a:t>16382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16383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-32767   -32766 … -16384     16384 … 32766   32767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32768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16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1111111111111111</a:t>
                      </a: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363523" y="3062664"/>
                <a:ext cx="9204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2,1)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523" y="3062664"/>
                <a:ext cx="92044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325" r="-1325" b="-17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147017" y="3059667"/>
                <a:ext cx="15565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𝐾</m:t>
                      </m:r>
                      <m:d>
                        <m:dPr>
                          <m:ctrlP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017" y="3059667"/>
                <a:ext cx="1556515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7383619"/>
                  </p:ext>
                </p:extLst>
              </p:nvPr>
            </p:nvGraphicFramePr>
            <p:xfrm>
              <a:off x="4296603" y="3933056"/>
              <a:ext cx="4567676" cy="18779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91421"/>
                    <a:gridCol w="720080"/>
                    <a:gridCol w="792088"/>
                    <a:gridCol w="957934"/>
                    <a:gridCol w="271073"/>
                    <a:gridCol w="1335080"/>
                  </a:tblGrid>
                  <a:tr h="36001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900" b="0" i="1" smtClean="0">
                                    <a:latin typeface="Cambria Math"/>
                                  </a:rPr>
                                  <m:t>𝑍</m:t>
                                </m:r>
                                <m:r>
                                  <a:rPr lang="de-DE" sz="900" b="0" i="1" smtClean="0">
                                    <a:latin typeface="Cambria Math"/>
                                    <a:sym typeface="Wingdings 3"/>
                                  </a:rPr>
                                  <m:t></m:t>
                                </m:r>
                              </m:oMath>
                            </m:oMathPara>
                          </a14:m>
                          <a:endParaRPr lang="de-DE" sz="900" dirty="0"/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900" b="0" i="1" smtClean="0">
                                    <a:latin typeface="Cambria Math"/>
                                    <a:sym typeface="Wingdings 3"/>
                                  </a:rPr>
                                  <m:t></m:t>
                                </m:r>
                                <m:r>
                                  <a:rPr lang="de-DE" sz="900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0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2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…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15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1010(EOB)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11111111001(ZRL)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1111111111110101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2: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3: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1111110111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4: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111110110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5: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11111110110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111111110001001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1111111111111001</a:t>
                          </a:r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7383619"/>
                  </p:ext>
                </p:extLst>
              </p:nvPr>
            </p:nvGraphicFramePr>
            <p:xfrm>
              <a:off x="4296603" y="3933056"/>
              <a:ext cx="4567676" cy="18779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91421"/>
                    <a:gridCol w="720080"/>
                    <a:gridCol w="792088"/>
                    <a:gridCol w="957934"/>
                    <a:gridCol w="271073"/>
                    <a:gridCol w="133508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l="-1235" r="-825926" b="-4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0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2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…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15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1010(EOB)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11111111001(ZRL)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1111111111110101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2: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3: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1111110111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4: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111110110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5: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11010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11111110110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111111110001001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1111111111111001</a:t>
                          </a:r>
                          <a:endParaRPr lang="de-DE" sz="800" dirty="0" smtClean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Прямоугольник 3"/>
          <p:cNvSpPr/>
          <p:nvPr/>
        </p:nvSpPr>
        <p:spPr>
          <a:xfrm>
            <a:off x="5580112" y="3068960"/>
            <a:ext cx="962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/>
              <a:t>11011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995936" y="2483604"/>
            <a:ext cx="1003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1101101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38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/>
      <p:bldP spid="31" grpId="0"/>
      <p:bldP spid="4" grpId="0"/>
      <p:bldP spid="2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395535" y="1541475"/>
            <a:ext cx="7056785" cy="38965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52320" y="1538205"/>
            <a:ext cx="286248" cy="3896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43</a:t>
            </a:fld>
            <a:endParaRPr lang="de-DE" sz="1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27898" y="908720"/>
            <a:ext cx="24470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AC Kodierung:</a:t>
            </a:r>
          </a:p>
        </p:txBody>
      </p:sp>
      <p:sp>
        <p:nvSpPr>
          <p:cNvPr id="177" name="Прямоугольник 176"/>
          <p:cNvSpPr/>
          <p:nvPr/>
        </p:nvSpPr>
        <p:spPr>
          <a:xfrm>
            <a:off x="395536" y="1484784"/>
            <a:ext cx="7802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-13;22;7;2;5;1;1;-6;4;-2;8;-5;1;1;0;0;1;-1;2;-1;0;-2;2;-1;-1;0…0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5536" y="2204864"/>
            <a:ext cx="8064896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10110010 1101010110 100111 0110 100101 001 001 1001 100100 011 10111000 10010 001 001 111001 000 0110 000 1101101 0110 000 000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500041"/>
              </p:ext>
            </p:extLst>
          </p:nvPr>
        </p:nvGraphicFramePr>
        <p:xfrm>
          <a:off x="419971" y="3933056"/>
          <a:ext cx="3364444" cy="185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258"/>
                <a:gridCol w="372455"/>
                <a:gridCol w="797731"/>
              </a:tblGrid>
              <a:tr h="206683"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Wert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</a:t>
                      </a:r>
                      <a:endParaRPr lang="de-DE" sz="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700" dirty="0" smtClean="0"/>
                        <a:t>Zeilenkode</a:t>
                      </a:r>
                      <a:endParaRPr lang="de-DE" sz="7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                                    -1     1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              -3   -2     2   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2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        -7   -6   -5   -4     4   5   6   7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1110</a:t>
                      </a:r>
                      <a:endParaRPr lang="de-DE" sz="600" dirty="0"/>
                    </a:p>
                  </a:txBody>
                  <a:tcPr/>
                </a:tc>
              </a:tr>
              <a:tr h="18290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           </a:t>
                      </a:r>
                      <a:r>
                        <a:rPr lang="de-DE" sz="200" dirty="0" smtClean="0"/>
                        <a:t> </a:t>
                      </a:r>
                      <a:r>
                        <a:rPr lang="de-DE" sz="600" dirty="0" smtClean="0"/>
                        <a:t>-15   -14   -13</a:t>
                      </a:r>
                      <a:r>
                        <a:rPr lang="de-DE" sz="600" baseline="0" dirty="0" smtClean="0"/>
                        <a:t> … -8     8 … 13   14   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11110</a:t>
                      </a:r>
                      <a:endParaRPr lang="de-DE" sz="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…</a:t>
                      </a:r>
                    </a:p>
                  </a:txBody>
                  <a:tcPr/>
                </a:tc>
              </a:tr>
              <a:tr h="139719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   -16383   -16382</a:t>
                      </a:r>
                      <a:r>
                        <a:rPr lang="de-DE" sz="600" baseline="0" dirty="0" smtClean="0"/>
                        <a:t> … -8192     8192 … </a:t>
                      </a:r>
                      <a:r>
                        <a:rPr lang="de-DE" sz="600" dirty="0" smtClean="0"/>
                        <a:t>16382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16383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14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600" dirty="0" smtClean="0"/>
                        <a:t>          </a:t>
                      </a:r>
                      <a:r>
                        <a:rPr lang="de-DE" sz="600" baseline="0" dirty="0" smtClean="0"/>
                        <a:t> </a:t>
                      </a:r>
                      <a:r>
                        <a:rPr lang="de-DE" sz="600" dirty="0" smtClean="0"/>
                        <a:t>-32767   -32766 … -16384     16384 … 32766   32767 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15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1111111111111110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32768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600" dirty="0" smtClean="0"/>
                        <a:t>16</a:t>
                      </a:r>
                      <a:endParaRPr lang="de-DE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600" dirty="0" smtClean="0"/>
                        <a:t>1111111111111111</a:t>
                      </a: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0836905"/>
                  </p:ext>
                </p:extLst>
              </p:nvPr>
            </p:nvGraphicFramePr>
            <p:xfrm>
              <a:off x="5279539" y="3933056"/>
              <a:ext cx="3584740" cy="18779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584539"/>
                    <a:gridCol w="690189"/>
                    <a:gridCol w="776462"/>
                    <a:gridCol w="258820"/>
                    <a:gridCol w="1274730"/>
                  </a:tblGrid>
                  <a:tr h="36001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900" b="0" i="1" smtClean="0">
                                    <a:latin typeface="Cambria Math"/>
                                  </a:rPr>
                                  <m:t>𝑍</m:t>
                                </m:r>
                                <m:r>
                                  <a:rPr lang="de-DE" sz="900" b="0" i="1" smtClean="0">
                                    <a:latin typeface="Cambria Math"/>
                                    <a:sym typeface="Wingdings 3"/>
                                  </a:rPr>
                                  <m:t></m:t>
                                </m:r>
                              </m:oMath>
                            </m:oMathPara>
                          </a14:m>
                          <a:endParaRPr lang="de-DE" sz="900" dirty="0"/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900" b="0" i="1" smtClean="0">
                                    <a:latin typeface="Cambria Math"/>
                                    <a:sym typeface="Wingdings 3"/>
                                  </a:rPr>
                                  <m:t></m:t>
                                </m:r>
                                <m:r>
                                  <a:rPr lang="de-DE" sz="900" b="0" i="1" smtClean="0">
                                    <a:latin typeface="Cambria Math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0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…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15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1010(EOB)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11111111001(ZRL)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1111111111110101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2: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3: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4: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111110110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5: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11111110110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1111111111111001</a:t>
                          </a:r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2" name="Таблица 3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0836905"/>
                  </p:ext>
                </p:extLst>
              </p:nvPr>
            </p:nvGraphicFramePr>
            <p:xfrm>
              <a:off x="5279539" y="3933056"/>
              <a:ext cx="3584740" cy="18779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584539"/>
                    <a:gridCol w="690189"/>
                    <a:gridCol w="776462"/>
                    <a:gridCol w="258820"/>
                    <a:gridCol w="127473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r="-513542" b="-4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0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…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900" dirty="0" smtClean="0"/>
                            <a:t>15</a:t>
                          </a:r>
                          <a:endParaRPr lang="de-DE" sz="9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1010(EOB)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11111111001(ZRL)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1111111111110101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2: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3: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1111001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1111111111110111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4: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1011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111110110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1111111111111000</a:t>
                          </a:r>
                          <a:endParaRPr lang="de-DE" sz="800" dirty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5: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11010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11111110110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1111111111111001</a:t>
                          </a:r>
                          <a:endParaRPr lang="de-DE" sz="800" dirty="0" smtClean="0"/>
                        </a:p>
                      </a:txBody>
                      <a:tcPr/>
                    </a:tc>
                  </a:tr>
                  <a:tr h="2160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800" dirty="0" smtClean="0"/>
                            <a:t>…</a:t>
                          </a:r>
                          <a:endParaRPr lang="de-DE" sz="800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4" name="Прямоугольник 23"/>
          <p:cNvSpPr/>
          <p:nvPr/>
        </p:nvSpPr>
        <p:spPr>
          <a:xfrm>
            <a:off x="6156176" y="248360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1010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85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395536" y="2204864"/>
            <a:ext cx="8064896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10110010 1101010110 100111 0110 100101 001 001 1001 100100 011 10111000 10010 001 001 111001 000 0110 000 1101101 0110 000 000 1010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95535" y="1541475"/>
            <a:ext cx="7745978" cy="38965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Stufe IV: Encoding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Folie:</a:t>
            </a:r>
            <a:endParaRPr lang="de-DE" dirty="0"/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Ruslan Ragimov</a:t>
            </a:r>
            <a:endParaRPr lang="de-DE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>
                <a:solidFill>
                  <a:schemeClr val="tx1"/>
                </a:solidFill>
              </a:rPr>
              <a:t>44</a:t>
            </a:fld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27898" y="908720"/>
            <a:ext cx="24470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/>
              <a:t>AC Kodierung:</a:t>
            </a:r>
          </a:p>
        </p:txBody>
      </p:sp>
      <p:sp>
        <p:nvSpPr>
          <p:cNvPr id="177" name="Прямоугольник 176"/>
          <p:cNvSpPr/>
          <p:nvPr/>
        </p:nvSpPr>
        <p:spPr>
          <a:xfrm>
            <a:off x="395536" y="1484784"/>
            <a:ext cx="7802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 smtClean="0"/>
              <a:t>-13;22;7;2;5;1;1;-6;4;-2;8;-5;1;1;0;0;1;-1;2;-1;0;-2;2;-1;-1;0…0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99992" y="1023119"/>
            <a:ext cx="504056" cy="38965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59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95536" y="2204864"/>
            <a:ext cx="8064896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rgbClr val="FF0000"/>
                </a:solidFill>
              </a:rPr>
              <a:t>1111110111011</a:t>
            </a:r>
            <a:r>
              <a:rPr lang="de-DE" dirty="0" smtClean="0">
                <a:solidFill>
                  <a:schemeClr val="tx1"/>
                </a:solidFill>
              </a:rPr>
              <a:t> 10110010 1101010110 100111 0110 100101 001 001 1001 100100 011 10111000 10010 001 001 111001 000 0110 000 1101101 0110 000 000 1010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27784" y="930786"/>
            <a:ext cx="17947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000" b="1" dirty="0" smtClean="0"/>
              <a:t>+ DC Wert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5" y="3242157"/>
            <a:ext cx="80464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de-DE" sz="2800" dirty="0" smtClean="0"/>
              <a:t>122 Bits für ein 64 Pixel-Block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de-DE" sz="2800" dirty="0" smtClean="0"/>
              <a:t>Für 8 Bits pro Komponente im Originalbild, wäre die Kompressionsrate ungefähr:</a:t>
            </a:r>
            <a:endParaRPr lang="de-DE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10706" y="4725143"/>
                <a:ext cx="2960298" cy="913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800" b="0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sz="2800" b="0" i="1" dirty="0" smtClean="0">
                              <a:latin typeface="Cambria Math"/>
                            </a:rPr>
                            <m:t>(8∗3)∗64</m:t>
                          </m:r>
                        </m:num>
                        <m:den>
                          <m:r>
                            <a:rPr lang="de-DE" sz="2800" b="0" i="1" dirty="0" smtClean="0">
                              <a:latin typeface="Cambria Math"/>
                            </a:rPr>
                            <m:t>122∗3</m:t>
                          </m:r>
                        </m:den>
                      </m:f>
                      <m:r>
                        <a:rPr lang="de-DE" sz="2800" b="0" i="1" dirty="0" smtClean="0">
                          <a:latin typeface="Cambria Math"/>
                          <a:ea typeface="Cambria Math"/>
                        </a:rPr>
                        <m:t>≈4,2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706" y="4725143"/>
                <a:ext cx="2960298" cy="9130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62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3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6902383" y="1124744"/>
            <a:ext cx="936104" cy="369332"/>
          </a:xfrm>
          <a:prstGeom prst="round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46000"/>
                </a:schemeClr>
              </a:gs>
              <a:gs pos="80000">
                <a:schemeClr val="accent1">
                  <a:shade val="93000"/>
                  <a:satMod val="130000"/>
                  <a:alpha val="39000"/>
                </a:schemeClr>
              </a:gs>
              <a:gs pos="100000">
                <a:schemeClr val="accent1">
                  <a:shade val="94000"/>
                  <a:satMod val="135000"/>
                  <a:alpha val="66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Stufen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45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(De-) Kompressionsstufen: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62429" y="1991172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Bildvorbereitung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62429" y="2755318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ysClr val="windowText" lastClr="000000"/>
                </a:solidFill>
              </a:rPr>
              <a:t>DCT</a:t>
            </a:r>
            <a:endParaRPr lang="de-DE" sz="1600" dirty="0">
              <a:solidFill>
                <a:sysClr val="windowText" lastClr="00000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62429" y="4223895"/>
            <a:ext cx="2039271" cy="446958"/>
          </a:xfrm>
          <a:prstGeom prst="roundRect">
            <a:avLst>
              <a:gd name="adj" fmla="val 58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Kodierung</a:t>
            </a:r>
            <a:endParaRPr lang="de-DE" sz="16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62429" y="3489607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Quantisierung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62429" y="49262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1991172"/>
            <a:ext cx="0" cy="338204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6121222" y="1991171"/>
            <a:ext cx="0" cy="3368187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379682" y="3331166"/>
            <a:ext cx="2902665" cy="601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732344" y="3079993"/>
            <a:ext cx="2902665" cy="10971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Dekomprimierung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01333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dirty="0" smtClean="0"/>
              <a:t>Normales Bild</a:t>
            </a:r>
            <a:endParaRPr lang="de-DE" dirty="0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013464" y="213285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Прямоугольник 31"/>
          <p:cNvSpPr/>
          <p:nvPr/>
        </p:nvSpPr>
        <p:spPr>
          <a:xfrm>
            <a:off x="6900779" y="440120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sz="1400" dirty="0" smtClean="0"/>
              <a:t>Komprimiertes Bild</a:t>
            </a:r>
            <a:endParaRPr lang="de-DE" sz="1400" dirty="0"/>
          </a:p>
        </p:txBody>
      </p:sp>
      <p:sp>
        <p:nvSpPr>
          <p:cNvPr id="33" name="Улыбающееся лицо 32"/>
          <p:cNvSpPr/>
          <p:nvPr/>
        </p:nvSpPr>
        <p:spPr>
          <a:xfrm>
            <a:off x="7518707" y="452072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Прямая соединительная линия 30"/>
          <p:cNvCxnSpPr>
            <a:stCxn id="14" idx="0"/>
          </p:cNvCxnSpPr>
          <p:nvPr/>
        </p:nvCxnSpPr>
        <p:spPr>
          <a:xfrm flipH="1" flipV="1">
            <a:off x="1257628" y="1755438"/>
            <a:ext cx="2004" cy="2579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59632" y="1770961"/>
            <a:ext cx="3240758" cy="185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4483865" y="1759945"/>
            <a:ext cx="3195" cy="231227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0"/>
            <a:endCxn id="3" idx="2"/>
          </p:cNvCxnSpPr>
          <p:nvPr/>
        </p:nvCxnSpPr>
        <p:spPr>
          <a:xfrm flipV="1">
            <a:off x="4487061" y="2438130"/>
            <a:ext cx="0" cy="317188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6" idx="0"/>
            <a:endCxn id="24" idx="2"/>
          </p:cNvCxnSpPr>
          <p:nvPr/>
        </p:nvCxnSpPr>
        <p:spPr>
          <a:xfrm flipV="1">
            <a:off x="4487061" y="3202276"/>
            <a:ext cx="0" cy="28733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0"/>
            <a:endCxn id="26" idx="2"/>
          </p:cNvCxnSpPr>
          <p:nvPr/>
        </p:nvCxnSpPr>
        <p:spPr>
          <a:xfrm flipV="1">
            <a:off x="4482065" y="3936565"/>
            <a:ext cx="4996" cy="28733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7" idx="0"/>
            <a:endCxn id="25" idx="2"/>
          </p:cNvCxnSpPr>
          <p:nvPr/>
        </p:nvCxnSpPr>
        <p:spPr>
          <a:xfrm flipH="1" flipV="1">
            <a:off x="4482065" y="4670853"/>
            <a:ext cx="4996" cy="25540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27" idx="2"/>
          </p:cNvCxnSpPr>
          <p:nvPr/>
        </p:nvCxnSpPr>
        <p:spPr>
          <a:xfrm flipV="1">
            <a:off x="4481111" y="5373216"/>
            <a:ext cx="5950" cy="30322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482064" y="5654699"/>
            <a:ext cx="3282811" cy="6549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769646" y="5366667"/>
            <a:ext cx="6086" cy="304266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12160" y="112474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Modus:    Baseline  </a:t>
            </a:r>
            <a:r>
              <a:rPr lang="de-DE" dirty="0" err="1" smtClean="0"/>
              <a:t>Lossless</a:t>
            </a:r>
            <a:endParaRPr lang="de-DE" dirty="0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>
            <a:off x="5516598" y="2244377"/>
            <a:ext cx="1243524" cy="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43" idx="0"/>
          </p:cNvCxnSpPr>
          <p:nvPr/>
        </p:nvCxnSpPr>
        <p:spPr>
          <a:xfrm flipH="1" flipV="1">
            <a:off x="6748759" y="2244377"/>
            <a:ext cx="1" cy="87808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кругленный прямоугольник 42"/>
          <p:cNvSpPr/>
          <p:nvPr/>
        </p:nvSpPr>
        <p:spPr>
          <a:xfrm>
            <a:off x="5724128" y="3122462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/>
              <a:t>Prediction</a:t>
            </a:r>
            <a:endParaRPr lang="de-DE" sz="1600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6760122" y="3581722"/>
            <a:ext cx="0" cy="865652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5505236" y="4447374"/>
            <a:ext cx="1243524" cy="0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2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05344E-7 L 0.10052 0.0006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" y="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43" grpId="0" animBg="1"/>
      <p:bldP spid="43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err="1" smtClean="0"/>
              <a:t>Lossless</a:t>
            </a:r>
            <a:r>
              <a:rPr lang="de-DE" sz="2800" dirty="0" smtClean="0"/>
              <a:t>-Modus: </a:t>
            </a:r>
            <a:r>
              <a:rPr lang="de-DE" sz="2800" dirty="0" err="1" smtClean="0"/>
              <a:t>Prediction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Folie:</a:t>
            </a:r>
            <a:endParaRPr lang="de-DE" dirty="0"/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Ruslan Ragimov</a:t>
            </a:r>
            <a:endParaRPr lang="de-DE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>
                <a:solidFill>
                  <a:schemeClr val="tx1"/>
                </a:solidFill>
              </a:rPr>
              <a:t>46</a:t>
            </a:fld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07504" y="908720"/>
            <a:ext cx="8867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err="1" smtClean="0">
                <a:solidFill>
                  <a:schemeClr val="tx2"/>
                </a:solidFill>
              </a:rPr>
              <a:t>Lossless</a:t>
            </a:r>
            <a:r>
              <a:rPr lang="de-DE" sz="3000" b="1" dirty="0" smtClean="0">
                <a:solidFill>
                  <a:schemeClr val="tx2"/>
                </a:solidFill>
              </a:rPr>
              <a:t> Ansatz: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de-DE" sz="2400" dirty="0" smtClean="0"/>
              <a:t>Statt </a:t>
            </a:r>
            <a:r>
              <a:rPr lang="de-DE" sz="2400" b="1" i="1" dirty="0" smtClean="0"/>
              <a:t>DCT</a:t>
            </a:r>
            <a:r>
              <a:rPr lang="de-DE" sz="2400" dirty="0" smtClean="0"/>
              <a:t> und </a:t>
            </a:r>
            <a:r>
              <a:rPr lang="de-DE" sz="2400" b="1" i="1" dirty="0" smtClean="0"/>
              <a:t>Quantisierung</a:t>
            </a:r>
            <a:r>
              <a:rPr lang="de-DE" sz="2400" dirty="0" smtClean="0"/>
              <a:t> wende </a:t>
            </a:r>
            <a:r>
              <a:rPr lang="de-DE" sz="2400" b="1" i="1" dirty="0" err="1" smtClean="0"/>
              <a:t>Prediction</a:t>
            </a:r>
            <a:r>
              <a:rPr lang="de-DE" sz="2400" dirty="0" smtClean="0"/>
              <a:t> 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7504" y="1700808"/>
                <a:ext cx="8867218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3000" b="1" dirty="0" err="1" smtClean="0">
                    <a:solidFill>
                      <a:schemeClr val="tx2"/>
                    </a:solidFill>
                  </a:rPr>
                  <a:t>Prediction</a:t>
                </a:r>
                <a:r>
                  <a:rPr lang="de-DE" sz="3000" b="1" dirty="0" smtClean="0">
                    <a:solidFill>
                      <a:schemeClr val="tx2"/>
                    </a:solidFill>
                  </a:rPr>
                  <a:t>:</a:t>
                </a:r>
              </a:p>
              <a:p>
                <a:pPr marL="914400" lvl="1" indent="-457200">
                  <a:buFont typeface="Arial" pitchFamily="34" charset="0"/>
                  <a:buChar char="•"/>
                </a:pPr>
                <a:r>
                  <a:rPr lang="de-DE" sz="2400" dirty="0" smtClean="0"/>
                  <a:t>Suche den besten </a:t>
                </a:r>
                <a:r>
                  <a:rPr lang="de-DE" sz="2400" dirty="0" err="1" smtClean="0"/>
                  <a:t>Predictor</a:t>
                </a:r>
                <a:r>
                  <a:rPr lang="de-DE" sz="2400" dirty="0" smtClean="0"/>
                  <a:t> für den Wert </a:t>
                </a:r>
                <a14:m>
                  <m:oMath xmlns:m="http://schemas.openxmlformats.org/officeDocument/2006/math">
                    <m:r>
                      <a:rPr lang="de-DE" sz="2400" i="1" dirty="0" smtClean="0">
                        <a:latin typeface="Cambria Math"/>
                      </a:rPr>
                      <m:t>𝑥</m:t>
                    </m:r>
                  </m:oMath>
                </a14:m>
                <a:endParaRPr lang="de-DE" sz="2400" dirty="0" smtClean="0"/>
              </a:p>
              <a:p>
                <a:pPr marL="914400" lvl="1" indent="-457200">
                  <a:buFont typeface="Arial" pitchFamily="34" charset="0"/>
                  <a:buChar char="•"/>
                </a:pPr>
                <a:r>
                  <a:rPr lang="de-DE" sz="2400" dirty="0" smtClean="0"/>
                  <a:t>Kodiere mit </a:t>
                </a:r>
                <a:r>
                  <a:rPr lang="de-DE" sz="2400" dirty="0" err="1" smtClean="0"/>
                  <a:t>Huffman</a:t>
                </a:r>
                <a:r>
                  <a:rPr lang="de-DE" sz="2400" dirty="0" smtClean="0"/>
                  <a:t> den </a:t>
                </a:r>
                <a:r>
                  <a:rPr lang="de-DE" sz="2400" dirty="0" err="1" smtClean="0"/>
                  <a:t>Tupel</a:t>
                </a:r>
                <a:r>
                  <a:rPr lang="de-DE" sz="2400" dirty="0" smtClean="0"/>
                  <a:t>: </a:t>
                </a:r>
                <a:r>
                  <a:rPr lang="de-DE" sz="2400" i="1" dirty="0" smtClean="0"/>
                  <a:t>(</a:t>
                </a:r>
                <a:r>
                  <a:rPr lang="de-DE" sz="2400" i="1" dirty="0" err="1" smtClean="0"/>
                  <a:t>Predictor</a:t>
                </a:r>
                <a:r>
                  <a:rPr lang="de-DE" sz="2400" i="1" dirty="0" smtClean="0"/>
                  <a:t>, Differenz) </a:t>
                </a: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00808"/>
                <a:ext cx="8867218" cy="1292662"/>
              </a:xfrm>
              <a:prstGeom prst="rect">
                <a:avLst/>
              </a:prstGeom>
              <a:blipFill rotWithShape="1">
                <a:blip r:embed="rId4"/>
                <a:stretch>
                  <a:fillRect l="-1651" t="-5660" b="-99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594267"/>
              </p:ext>
            </p:extLst>
          </p:nvPr>
        </p:nvGraphicFramePr>
        <p:xfrm>
          <a:off x="251520" y="3068960"/>
          <a:ext cx="1728192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2048"/>
                <a:gridCol w="432048"/>
                <a:gridCol w="432048"/>
                <a:gridCol w="432048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>
                          <a:solidFill>
                            <a:schemeClr val="tx2"/>
                          </a:solidFill>
                        </a:rPr>
                        <a:t>X</a:t>
                      </a:r>
                      <a:endParaRPr lang="de-DE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798080"/>
              </p:ext>
            </p:extLst>
          </p:nvPr>
        </p:nvGraphicFramePr>
        <p:xfrm>
          <a:off x="2123728" y="3068960"/>
          <a:ext cx="252028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194"/>
                <a:gridCol w="1503086"/>
              </a:tblGrid>
              <a:tr h="232026">
                <a:tc>
                  <a:txBody>
                    <a:bodyPr/>
                    <a:lstStyle/>
                    <a:p>
                      <a:r>
                        <a:rPr lang="de-DE" sz="1400" dirty="0" err="1" smtClean="0"/>
                        <a:t>Predictor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Wert X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0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keine Vorhersage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1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A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2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3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C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4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A+B-C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5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A+(B-C)/2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6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B+(A-C)/2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7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(A+B)/2</a:t>
                      </a:r>
                      <a:endParaRPr lang="de-DE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48289"/>
              </p:ext>
            </p:extLst>
          </p:nvPr>
        </p:nvGraphicFramePr>
        <p:xfrm>
          <a:off x="6588224" y="3068960"/>
          <a:ext cx="1728192" cy="148336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432048"/>
                <a:gridCol w="432048"/>
                <a:gridCol w="432048"/>
                <a:gridCol w="432048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…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12</a:t>
                      </a:r>
                      <a:endParaRPr lang="de-DE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465961"/>
              </p:ext>
            </p:extLst>
          </p:nvPr>
        </p:nvGraphicFramePr>
        <p:xfrm>
          <a:off x="4644008" y="3068960"/>
          <a:ext cx="1503086" cy="2743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3086"/>
              </a:tblGrid>
              <a:tr h="232026"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keine Vorhersage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10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8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6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12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11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10</a:t>
                      </a:r>
                      <a:endParaRPr lang="de-DE" sz="1400" dirty="0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9</a:t>
                      </a:r>
                      <a:endParaRPr lang="de-DE" sz="1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8" name="Прямая со стрелкой 27"/>
          <p:cNvCxnSpPr>
            <a:stCxn id="24" idx="1"/>
            <a:endCxn id="25" idx="3"/>
          </p:cNvCxnSpPr>
          <p:nvPr/>
        </p:nvCxnSpPr>
        <p:spPr>
          <a:xfrm flipH="1">
            <a:off x="6147094" y="3810640"/>
            <a:ext cx="441130" cy="629920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08141" y="4797152"/>
            <a:ext cx="2124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solidFill>
                  <a:srgbClr val="005828"/>
                </a:solidFill>
              </a:rPr>
              <a:t>Zu speichern: (4,0)</a:t>
            </a:r>
            <a:endParaRPr lang="de-DE" sz="2000" dirty="0">
              <a:solidFill>
                <a:srgbClr val="005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6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6012160" y="112474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Modus:    Baseline  </a:t>
            </a:r>
            <a:r>
              <a:rPr lang="de-DE" dirty="0" err="1" smtClean="0"/>
              <a:t>Lossless</a:t>
            </a:r>
            <a:endParaRPr lang="de-DE" dirty="0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Stufen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47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(De-) Kompressionsstufen: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62429" y="1991172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Bildvorbereitung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62429" y="2755318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ysClr val="windowText" lastClr="000000"/>
                </a:solidFill>
              </a:rPr>
              <a:t>DCT</a:t>
            </a:r>
            <a:endParaRPr lang="de-DE" sz="1600" dirty="0">
              <a:solidFill>
                <a:sysClr val="windowText" lastClr="00000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462429" y="4223895"/>
            <a:ext cx="2039271" cy="446958"/>
          </a:xfrm>
          <a:prstGeom prst="roundRect">
            <a:avLst>
              <a:gd name="adj" fmla="val 584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Kodierung</a:t>
            </a:r>
            <a:endParaRPr lang="de-DE" sz="16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62429" y="3489607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Quantisierung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62429" y="49262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1991172"/>
            <a:ext cx="0" cy="338204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5400000">
            <a:off x="1379682" y="3331166"/>
            <a:ext cx="2902665" cy="601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de-D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omprimierung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01333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dirty="0" smtClean="0"/>
              <a:t>Normales Bild</a:t>
            </a:r>
            <a:endParaRPr lang="de-DE" dirty="0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013464" y="213285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Прямоугольник 31"/>
          <p:cNvSpPr/>
          <p:nvPr/>
        </p:nvSpPr>
        <p:spPr>
          <a:xfrm>
            <a:off x="6900779" y="4401208"/>
            <a:ext cx="1728192" cy="9654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 smtClean="0"/>
          </a:p>
          <a:p>
            <a:pPr algn="ctr"/>
            <a:endParaRPr lang="de-DE" dirty="0"/>
          </a:p>
          <a:p>
            <a:pPr algn="ctr"/>
            <a:r>
              <a:rPr lang="de-DE" sz="1400" dirty="0" smtClean="0"/>
              <a:t>Komprimiertes Bild</a:t>
            </a:r>
            <a:endParaRPr lang="de-DE" sz="1400" dirty="0"/>
          </a:p>
        </p:txBody>
      </p:sp>
      <p:sp>
        <p:nvSpPr>
          <p:cNvPr id="33" name="Улыбающееся лицо 32"/>
          <p:cNvSpPr/>
          <p:nvPr/>
        </p:nvSpPr>
        <p:spPr>
          <a:xfrm>
            <a:off x="7518707" y="4520726"/>
            <a:ext cx="504056" cy="478446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Прямая соединительная линия 30"/>
          <p:cNvCxnSpPr>
            <a:stCxn id="14" idx="0"/>
          </p:cNvCxnSpPr>
          <p:nvPr/>
        </p:nvCxnSpPr>
        <p:spPr>
          <a:xfrm flipH="1" flipV="1">
            <a:off x="1257628" y="1755438"/>
            <a:ext cx="2004" cy="2579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59632" y="1770961"/>
            <a:ext cx="3240758" cy="185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4483865" y="1759945"/>
            <a:ext cx="3195" cy="231227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0"/>
            <a:endCxn id="3" idx="2"/>
          </p:cNvCxnSpPr>
          <p:nvPr/>
        </p:nvCxnSpPr>
        <p:spPr>
          <a:xfrm flipV="1">
            <a:off x="4487061" y="2438130"/>
            <a:ext cx="0" cy="317188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26" idx="0"/>
            <a:endCxn id="24" idx="2"/>
          </p:cNvCxnSpPr>
          <p:nvPr/>
        </p:nvCxnSpPr>
        <p:spPr>
          <a:xfrm flipV="1">
            <a:off x="4487061" y="3202276"/>
            <a:ext cx="0" cy="28733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0"/>
            <a:endCxn id="26" idx="2"/>
          </p:cNvCxnSpPr>
          <p:nvPr/>
        </p:nvCxnSpPr>
        <p:spPr>
          <a:xfrm flipV="1">
            <a:off x="4482065" y="3936565"/>
            <a:ext cx="4996" cy="28733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7" idx="0"/>
            <a:endCxn id="25" idx="2"/>
          </p:cNvCxnSpPr>
          <p:nvPr/>
        </p:nvCxnSpPr>
        <p:spPr>
          <a:xfrm flipH="1" flipV="1">
            <a:off x="4482065" y="4670853"/>
            <a:ext cx="4996" cy="25540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endCxn id="27" idx="2"/>
          </p:cNvCxnSpPr>
          <p:nvPr/>
        </p:nvCxnSpPr>
        <p:spPr>
          <a:xfrm flipV="1">
            <a:off x="4481111" y="5373216"/>
            <a:ext cx="5950" cy="303225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482064" y="5654699"/>
            <a:ext cx="3282811" cy="6549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7769646" y="5366667"/>
            <a:ext cx="6086" cy="304266"/>
          </a:xfrm>
          <a:prstGeom prst="line">
            <a:avLst/>
          </a:prstGeom>
          <a:ln w="349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5516598" y="2244377"/>
            <a:ext cx="1243524" cy="0"/>
          </a:xfrm>
          <a:prstGeom prst="line">
            <a:avLst/>
          </a:prstGeom>
          <a:ln w="349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43" idx="0"/>
          </p:cNvCxnSpPr>
          <p:nvPr/>
        </p:nvCxnSpPr>
        <p:spPr>
          <a:xfrm flipH="1" flipV="1">
            <a:off x="6748759" y="2244377"/>
            <a:ext cx="1" cy="878085"/>
          </a:xfrm>
          <a:prstGeom prst="line">
            <a:avLst/>
          </a:prstGeom>
          <a:ln w="349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Скругленный прямоугольник 42"/>
          <p:cNvSpPr/>
          <p:nvPr/>
        </p:nvSpPr>
        <p:spPr>
          <a:xfrm>
            <a:off x="5724128" y="3122462"/>
            <a:ext cx="2049263" cy="446958"/>
          </a:xfrm>
          <a:prstGeom prst="roundRect">
            <a:avLst>
              <a:gd name="adj" fmla="val 5844"/>
            </a:avLst>
          </a:prstGeom>
          <a:solidFill>
            <a:schemeClr val="bg1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>
                <a:solidFill>
                  <a:schemeClr val="tx1"/>
                </a:solidFill>
              </a:rPr>
              <a:t>Prediction</a:t>
            </a:r>
            <a:endParaRPr lang="de-DE" sz="1600" dirty="0">
              <a:solidFill>
                <a:schemeClr val="tx1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6760122" y="3581722"/>
            <a:ext cx="0" cy="865652"/>
          </a:xfrm>
          <a:prstGeom prst="line">
            <a:avLst/>
          </a:prstGeom>
          <a:ln w="349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5505236" y="4447374"/>
            <a:ext cx="1243524" cy="0"/>
          </a:xfrm>
          <a:prstGeom prst="line">
            <a:avLst/>
          </a:prstGeom>
          <a:ln w="349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921540" y="1439388"/>
            <a:ext cx="688150" cy="0"/>
          </a:xfrm>
          <a:prstGeom prst="line">
            <a:avLst/>
          </a:prstGeom>
          <a:ln w="349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028981" y="1436235"/>
            <a:ext cx="75546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19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Vor-/Nachteile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48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Vorteile:</a:t>
            </a:r>
          </a:p>
          <a:p>
            <a:pPr lvl="1">
              <a:buFont typeface="Wingdings" pitchFamily="2" charset="2"/>
              <a:buChar char=""/>
            </a:pPr>
            <a:r>
              <a:rPr lang="de-DE" sz="3200" dirty="0"/>
              <a:t> </a:t>
            </a:r>
            <a:r>
              <a:rPr lang="de-DE" sz="3200" dirty="0" smtClean="0"/>
              <a:t> </a:t>
            </a:r>
            <a:r>
              <a:rPr lang="de-DE" sz="2600" dirty="0" smtClean="0"/>
              <a:t>weit verbreitet</a:t>
            </a:r>
            <a:r>
              <a:rPr lang="de-DE" sz="2600" dirty="0" smtClean="0">
                <a:solidFill>
                  <a:schemeClr val="tx2"/>
                </a:solidFill>
              </a:rPr>
              <a:t> </a:t>
            </a:r>
          </a:p>
          <a:p>
            <a:pPr lvl="1">
              <a:buFont typeface="Wingdings" pitchFamily="2" charset="2"/>
              <a:buChar char=""/>
            </a:pPr>
            <a:r>
              <a:rPr lang="de-DE" sz="3200" dirty="0"/>
              <a:t> </a:t>
            </a:r>
            <a:r>
              <a:rPr lang="de-DE" sz="3200" dirty="0" smtClean="0"/>
              <a:t> </a:t>
            </a:r>
            <a:r>
              <a:rPr lang="de-DE" sz="2600" dirty="0" smtClean="0"/>
              <a:t>hohe Kompressionsrate (insbesondere für Fotos)</a:t>
            </a:r>
          </a:p>
          <a:p>
            <a:pPr lvl="1">
              <a:buFont typeface="Wingdings" pitchFamily="2" charset="2"/>
              <a:buChar char=""/>
            </a:pPr>
            <a:endParaRPr lang="de-DE" sz="2600" dirty="0" smtClean="0"/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179512" y="3212976"/>
            <a:ext cx="8712968" cy="22322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Nachteile:</a:t>
            </a:r>
          </a:p>
          <a:p>
            <a:pPr lvl="1">
              <a:buFont typeface="Wingdings" pitchFamily="2" charset="2"/>
              <a:buChar char=""/>
            </a:pPr>
            <a:r>
              <a:rPr lang="de-DE" sz="3200" dirty="0"/>
              <a:t> </a:t>
            </a:r>
            <a:r>
              <a:rPr lang="de-DE" sz="3200" dirty="0" smtClean="0"/>
              <a:t> </a:t>
            </a:r>
            <a:r>
              <a:rPr lang="de-DE" sz="2600" dirty="0" smtClean="0"/>
              <a:t>Qualitätsverlust (auch beim jeden Speichern)</a:t>
            </a:r>
          </a:p>
          <a:p>
            <a:pPr lvl="1">
              <a:buFont typeface="Wingdings" pitchFamily="2" charset="2"/>
              <a:buChar char=""/>
            </a:pPr>
            <a:r>
              <a:rPr lang="de-DE" sz="3200" dirty="0" smtClean="0"/>
              <a:t>  </a:t>
            </a:r>
            <a:r>
              <a:rPr lang="de-DE" sz="2600" dirty="0" smtClean="0"/>
              <a:t>schlecht für harte Farbübergänge</a:t>
            </a:r>
          </a:p>
          <a:p>
            <a:pPr lvl="1">
              <a:buFont typeface="Wingdings" pitchFamily="2" charset="2"/>
              <a:buChar char=""/>
            </a:pPr>
            <a:r>
              <a:rPr lang="de-DE" sz="3200" dirty="0" smtClean="0"/>
              <a:t>  </a:t>
            </a:r>
            <a:r>
              <a:rPr lang="de-DE" sz="2600" dirty="0" smtClean="0"/>
              <a:t>Transparenz und Animation nicht unterstützt</a:t>
            </a:r>
          </a:p>
        </p:txBody>
      </p:sp>
    </p:spTree>
    <p:extLst>
      <p:ext uri="{BB962C8B-B14F-4D97-AF65-F5344CB8AC3E}">
        <p14:creationId xmlns:p14="http://schemas.microsoft.com/office/powerpoint/2010/main" val="49538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Ausblick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49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Lossless JPEG Modus</a:t>
            </a:r>
            <a:r>
              <a:rPr lang="de-DE" sz="3000" b="1" dirty="0">
                <a:solidFill>
                  <a:schemeClr val="tx2"/>
                </a:solidFill>
              </a:rPr>
              <a:t> </a:t>
            </a:r>
            <a:r>
              <a:rPr lang="de-DE" sz="3000" dirty="0" smtClean="0"/>
              <a:t>wurde nicht erfolgreich</a:t>
            </a:r>
            <a:endParaRPr lang="de-DE" sz="3000" b="1" dirty="0" smtClean="0"/>
          </a:p>
          <a:p>
            <a:pPr lvl="1">
              <a:buFont typeface="Wingdings" pitchFamily="2" charset="2"/>
              <a:buChar char="Ø"/>
            </a:pPr>
            <a:r>
              <a:rPr lang="de-DE" sz="2600" dirty="0" smtClean="0"/>
              <a:t> Entwicklung eines geeigneten Kompressionsverfahrens </a:t>
            </a:r>
            <a:r>
              <a:rPr lang="de-DE" sz="2600" b="1" dirty="0" smtClean="0">
                <a:solidFill>
                  <a:schemeClr val="tx2"/>
                </a:solidFill>
              </a:rPr>
              <a:t>JPEG-LS</a:t>
            </a:r>
            <a:r>
              <a:rPr lang="de-DE" sz="2600" dirty="0" smtClean="0"/>
              <a:t> </a:t>
            </a:r>
          </a:p>
          <a:p>
            <a:pPr marL="0" indent="0">
              <a:buNone/>
            </a:pPr>
            <a:endParaRPr lang="de-DE" sz="3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2"/>
              <p:cNvSpPr txBox="1">
                <a:spLocks/>
              </p:cNvSpPr>
              <p:nvPr/>
            </p:nvSpPr>
            <p:spPr>
              <a:xfrm>
                <a:off x="179512" y="2132856"/>
                <a:ext cx="8712968" cy="36724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endParaRPr lang="de-DE" sz="3000" dirty="0" smtClean="0"/>
              </a:p>
              <a:p>
                <a:pPr marL="0" indent="0">
                  <a:buFont typeface="Arial" pitchFamily="34" charset="0"/>
                  <a:buNone/>
                </a:pPr>
                <a:r>
                  <a:rPr lang="de-DE" sz="3000" b="1" dirty="0" smtClean="0">
                    <a:solidFill>
                      <a:schemeClr val="tx2"/>
                    </a:solidFill>
                  </a:rPr>
                  <a:t>JPEG ist nicht perfekt:</a:t>
                </a:r>
              </a:p>
              <a:p>
                <a:pPr lvl="1">
                  <a:buFont typeface="Wingdings" pitchFamily="2" charset="2"/>
                  <a:buChar char="Ø"/>
                </a:pPr>
                <a:r>
                  <a:rPr lang="de-DE" sz="2600" dirty="0"/>
                  <a:t> </a:t>
                </a:r>
                <a:r>
                  <a:rPr lang="de-DE" sz="2600" dirty="0" smtClean="0"/>
                  <a:t>Entwicklung neues Standards </a:t>
                </a:r>
                <a:r>
                  <a:rPr lang="de-DE" sz="2600" b="1" dirty="0" smtClean="0">
                    <a:solidFill>
                      <a:schemeClr val="tx2"/>
                    </a:solidFill>
                  </a:rPr>
                  <a:t>JPEG 2000:</a:t>
                </a:r>
              </a:p>
              <a:p>
                <a:pPr lvl="2">
                  <a:buFont typeface="Symbol" pitchFamily="18" charset="2"/>
                  <a:buChar char="-"/>
                </a:pPr>
                <a:r>
                  <a:rPr lang="de-DE" sz="2200" dirty="0" smtClean="0"/>
                  <a:t>Bildergröße bis zu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de-DE" sz="220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de-DE" sz="2200" i="1" smtClean="0">
                            <a:latin typeface="Cambria Math"/>
                          </a:rPr>
                          <m:t>32</m:t>
                        </m:r>
                      </m:sup>
                    </m:sSup>
                    <m:r>
                      <a:rPr lang="de-DE" sz="2200" i="1" smtClean="0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de-DE" sz="220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de-DE" sz="220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de-DE" sz="2200" i="1" smtClean="0">
                            <a:latin typeface="Cambria Math"/>
                            <a:ea typeface="Cambria Math"/>
                          </a:rPr>
                          <m:t>32</m:t>
                        </m:r>
                      </m:sup>
                    </m:sSup>
                  </m:oMath>
                </a14:m>
                <a:r>
                  <a:rPr lang="de-DE" sz="2200" dirty="0" smtClean="0"/>
                  <a:t> Pixel (im Vergleich zu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sz="22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de-DE" sz="2200" i="1" smtClean="0">
                            <a:latin typeface="Cambria Math"/>
                          </a:rPr>
                          <m:t>16</m:t>
                        </m:r>
                      </m:sup>
                    </m:sSup>
                    <m:r>
                      <a:rPr lang="de-DE" sz="2200" i="1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de-DE" sz="22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de-DE" sz="22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de-DE" sz="2200" i="1" smtClean="0">
                            <a:latin typeface="Cambria Math"/>
                            <a:ea typeface="Cambria Math"/>
                          </a:rPr>
                          <m:t>16</m:t>
                        </m:r>
                      </m:sup>
                    </m:sSup>
                  </m:oMath>
                </a14:m>
                <a:r>
                  <a:rPr lang="de-DE" sz="2200" dirty="0" smtClean="0"/>
                  <a:t>)</a:t>
                </a:r>
              </a:p>
              <a:p>
                <a:pPr lvl="2">
                  <a:buFont typeface="Symbol" pitchFamily="18" charset="2"/>
                  <a:buChar char="-"/>
                </a:pPr>
                <a:r>
                  <a:rPr lang="de-DE" sz="2200" dirty="0" smtClean="0"/>
                  <a:t>Dekodierung beim Zoomen von einzelnen Bereichen</a:t>
                </a:r>
              </a:p>
              <a:p>
                <a:pPr lvl="2">
                  <a:buFont typeface="Symbol" pitchFamily="18" charset="2"/>
                  <a:buChar char="-"/>
                </a:pPr>
                <a:r>
                  <a:rPr lang="de-DE" sz="2200" dirty="0" smtClean="0"/>
                  <a:t>Fehlerkorrektur</a:t>
                </a:r>
              </a:p>
              <a:p>
                <a:pPr lvl="2">
                  <a:buFont typeface="Symbol" pitchFamily="18" charset="2"/>
                  <a:buChar char="-"/>
                </a:pPr>
                <a:r>
                  <a:rPr lang="de-DE" sz="2200" dirty="0" smtClean="0"/>
                  <a:t>…</a:t>
                </a:r>
              </a:p>
            </p:txBody>
          </p:sp>
        </mc:Choice>
        <mc:Fallback xmlns="">
          <p:sp>
            <p:nvSpPr>
              <p:cNvPr id="1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32856"/>
                <a:ext cx="8712968" cy="3672408"/>
              </a:xfrm>
              <a:prstGeom prst="rect">
                <a:avLst/>
              </a:prstGeom>
              <a:blipFill rotWithShape="1">
                <a:blip r:embed="rId4"/>
                <a:stretch>
                  <a:fillRect l="-16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58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15816" y="1052736"/>
            <a:ext cx="3240360" cy="7200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/>
              <a:t>Einführung. </a:t>
            </a:r>
            <a:r>
              <a:rPr lang="de-DE" sz="2800" dirty="0" smtClean="0"/>
              <a:t>Bildkompression</a:t>
            </a:r>
            <a:endParaRPr lang="de-D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000" b="1" dirty="0" smtClean="0"/>
              <a:t>Bildkompression</a:t>
            </a:r>
            <a:endParaRPr lang="de-DE" sz="2600" dirty="0" smtClean="0"/>
          </a:p>
          <a:p>
            <a:pPr lvl="1">
              <a:buFont typeface="Wingdings" pitchFamily="2" charset="2"/>
              <a:buChar char="Ø"/>
            </a:pP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5</a:t>
            </a:fld>
            <a:endParaRPr lang="de-DE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30433" y="2862858"/>
            <a:ext cx="3240360" cy="2808312"/>
          </a:xfrm>
          <a:prstGeom prst="roundRect">
            <a:avLst>
              <a:gd name="adj" fmla="val 876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Bestimmen 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und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Zusammenfassen 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von Redundanzen:</a:t>
            </a:r>
          </a:p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i="1" dirty="0" smtClean="0">
                <a:solidFill>
                  <a:schemeClr val="tx1"/>
                </a:solidFill>
              </a:rPr>
              <a:t>Run-</a:t>
            </a:r>
            <a:r>
              <a:rPr lang="de-DE" i="1" dirty="0" err="1" smtClean="0">
                <a:solidFill>
                  <a:schemeClr val="tx1"/>
                </a:solidFill>
              </a:rPr>
              <a:t>Lenght</a:t>
            </a:r>
            <a:r>
              <a:rPr lang="de-DE" i="1" dirty="0" smtClean="0">
                <a:solidFill>
                  <a:schemeClr val="tx1"/>
                </a:solidFill>
              </a:rPr>
              <a:t> Encoding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i="1" dirty="0" err="1" smtClean="0">
                <a:solidFill>
                  <a:schemeClr val="tx1"/>
                </a:solidFill>
              </a:rPr>
              <a:t>Lempel</a:t>
            </a:r>
            <a:r>
              <a:rPr lang="de-DE" i="1" dirty="0" smtClean="0">
                <a:solidFill>
                  <a:schemeClr val="tx1"/>
                </a:solidFill>
              </a:rPr>
              <a:t>-</a:t>
            </a:r>
            <a:r>
              <a:rPr lang="de-DE" i="1" dirty="0" err="1" smtClean="0">
                <a:solidFill>
                  <a:schemeClr val="tx1"/>
                </a:solidFill>
              </a:rPr>
              <a:t>Ziv</a:t>
            </a:r>
            <a:r>
              <a:rPr lang="de-DE" i="1" dirty="0" smtClean="0">
                <a:solidFill>
                  <a:schemeClr val="tx1"/>
                </a:solidFill>
              </a:rPr>
              <a:t>-Welch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i="1" dirty="0" err="1" smtClean="0">
                <a:solidFill>
                  <a:schemeClr val="tx1"/>
                </a:solidFill>
              </a:rPr>
              <a:t>Huffman-Coding</a:t>
            </a:r>
            <a:endParaRPr lang="de-DE" i="1" dirty="0" smtClean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stCxn id="3" idx="2"/>
            <a:endCxn id="18" idx="0"/>
          </p:cNvCxnSpPr>
          <p:nvPr/>
        </p:nvCxnSpPr>
        <p:spPr>
          <a:xfrm flipH="1">
            <a:off x="2050613" y="1772816"/>
            <a:ext cx="2485383" cy="1090042"/>
          </a:xfrm>
          <a:prstGeom prst="straightConnector1">
            <a:avLst/>
          </a:prstGeom>
          <a:ln w="2222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  <a:endCxn id="42" idx="0"/>
          </p:cNvCxnSpPr>
          <p:nvPr/>
        </p:nvCxnSpPr>
        <p:spPr>
          <a:xfrm>
            <a:off x="4535996" y="1772816"/>
            <a:ext cx="2664296" cy="1090042"/>
          </a:xfrm>
          <a:prstGeom prst="straightConnector1">
            <a:avLst/>
          </a:prstGeom>
          <a:ln w="2222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бъект 2"/>
          <p:cNvSpPr txBox="1">
            <a:spLocks/>
          </p:cNvSpPr>
          <p:nvPr/>
        </p:nvSpPr>
        <p:spPr>
          <a:xfrm>
            <a:off x="1289681" y="1988840"/>
            <a:ext cx="201622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 smtClean="0"/>
              <a:t>lossless</a:t>
            </a:r>
            <a:endParaRPr lang="en-US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580112" y="2862858"/>
            <a:ext cx="3240360" cy="2808312"/>
          </a:xfrm>
          <a:prstGeom prst="roundRect">
            <a:avLst>
              <a:gd name="adj" fmla="val 1656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 Welche Informationen können weggelassen werden???</a:t>
            </a:r>
          </a:p>
        </p:txBody>
      </p:sp>
      <p:sp>
        <p:nvSpPr>
          <p:cNvPr id="45" name="Объект 2"/>
          <p:cNvSpPr txBox="1">
            <a:spLocks/>
          </p:cNvSpPr>
          <p:nvPr/>
        </p:nvSpPr>
        <p:spPr>
          <a:xfrm>
            <a:off x="5859041" y="1988840"/>
            <a:ext cx="201622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dirty="0" err="1" smtClean="0"/>
              <a:t>lossy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1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1" grpId="0"/>
      <p:bldP spid="42" grpId="0" animBg="1"/>
      <p:bldP spid="4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Übersicht</a:t>
            </a: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50</a:t>
            </a:fld>
            <a:endParaRPr lang="de-DE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15" y="4365104"/>
            <a:ext cx="58309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de-DE" sz="3200" dirty="0" smtClean="0">
                <a:solidFill>
                  <a:srgbClr val="0070C0"/>
                </a:solidFill>
              </a:rPr>
              <a:t>Zusammenfassung</a:t>
            </a:r>
          </a:p>
          <a:p>
            <a:pPr marL="914400" lvl="1" indent="-457200">
              <a:buFont typeface="Symbol" pitchFamily="18" charset="2"/>
              <a:buChar char="-"/>
            </a:pPr>
            <a:r>
              <a:rPr lang="de-DE" sz="2800" dirty="0" smtClean="0">
                <a:solidFill>
                  <a:srgbClr val="0070C0"/>
                </a:solidFill>
              </a:rPr>
              <a:t>Vergleich mit anderen Verfahren</a:t>
            </a:r>
            <a:endParaRPr lang="de-DE" sz="2800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343651"/>
            <a:ext cx="850717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Komprimierungsstrategie JPEG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>
                <a:solidFill>
                  <a:schemeClr val="bg1">
                    <a:lumMod val="50000"/>
                  </a:schemeClr>
                </a:solidFill>
              </a:rPr>
              <a:t>Überblick 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 smtClean="0">
                <a:solidFill>
                  <a:schemeClr val="bg1">
                    <a:lumMod val="50000"/>
                  </a:schemeClr>
                </a:solidFill>
              </a:rPr>
              <a:t>Komprimierungsstufen in Details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 smtClean="0">
                <a:solidFill>
                  <a:schemeClr val="bg1">
                    <a:lumMod val="50000"/>
                  </a:schemeClr>
                </a:solidFill>
              </a:rPr>
              <a:t>Vor-/Nachteile von JPEG </a:t>
            </a:r>
          </a:p>
        </p:txBody>
      </p: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454685" y="1052736"/>
            <a:ext cx="8229600" cy="12241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 Einführung</a:t>
            </a:r>
          </a:p>
          <a:p>
            <a:pPr lvl="1"/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Bilddarstellung, R-G-B und Y-U-V Farbräume</a:t>
            </a:r>
          </a:p>
        </p:txBody>
      </p:sp>
    </p:spTree>
    <p:extLst>
      <p:ext uri="{BB962C8B-B14F-4D97-AF65-F5344CB8AC3E}">
        <p14:creationId xmlns:p14="http://schemas.microsoft.com/office/powerpoint/2010/main" val="109434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Zusammenfassung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51</a:t>
            </a:fld>
            <a:endParaRPr lang="de-DE" sz="1600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910087" y="949611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Einführung</a:t>
            </a:r>
            <a:endParaRPr lang="de-DE" sz="1600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491881" y="908720"/>
            <a:ext cx="5482842" cy="4464496"/>
          </a:xfrm>
          <a:prstGeom prst="roundRect">
            <a:avLst>
              <a:gd name="adj" fmla="val 244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DE" sz="2000" dirty="0" smtClean="0">
                <a:solidFill>
                  <a:schemeClr val="tx1"/>
                </a:solidFill>
              </a:rPr>
              <a:t>JPEG</a:t>
            </a:r>
            <a:endParaRPr lang="de-DE" sz="1600" dirty="0">
              <a:solidFill>
                <a:schemeClr val="tx1"/>
              </a:solidFill>
            </a:endParaRPr>
          </a:p>
        </p:txBody>
      </p:sp>
      <p:cxnSp>
        <p:nvCxnSpPr>
          <p:cNvPr id="53" name="Прямая соединительная линия 52"/>
          <p:cNvCxnSpPr>
            <a:endCxn id="48" idx="3"/>
          </p:cNvCxnSpPr>
          <p:nvPr/>
        </p:nvCxnSpPr>
        <p:spPr>
          <a:xfrm flipH="1">
            <a:off x="2959350" y="1173090"/>
            <a:ext cx="532531" cy="0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Скругленный прямоугольник 59"/>
          <p:cNvSpPr/>
          <p:nvPr/>
        </p:nvSpPr>
        <p:spPr>
          <a:xfrm>
            <a:off x="5968926" y="983232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Bildvorbereitung</a:t>
            </a:r>
            <a:endParaRPr lang="de-DE" sz="1600" dirty="0"/>
          </a:p>
        </p:txBody>
      </p:sp>
      <p:sp>
        <p:nvSpPr>
          <p:cNvPr id="57" name="Овал 56"/>
          <p:cNvSpPr/>
          <p:nvPr/>
        </p:nvSpPr>
        <p:spPr>
          <a:xfrm>
            <a:off x="268558" y="106507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2" name="Прямая соединительная линия 61"/>
          <p:cNvCxnSpPr>
            <a:stCxn id="48" idx="1"/>
            <a:endCxn id="57" idx="6"/>
          </p:cNvCxnSpPr>
          <p:nvPr/>
        </p:nvCxnSpPr>
        <p:spPr>
          <a:xfrm flipH="1">
            <a:off x="484582" y="1173090"/>
            <a:ext cx="425505" cy="0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4660527" y="1098699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8" name="Прямая соединительная линия 67"/>
          <p:cNvCxnSpPr>
            <a:stCxn id="60" idx="1"/>
            <a:endCxn id="67" idx="6"/>
          </p:cNvCxnSpPr>
          <p:nvPr/>
        </p:nvCxnSpPr>
        <p:spPr>
          <a:xfrm flipH="1">
            <a:off x="4876551" y="1206711"/>
            <a:ext cx="1092375" cy="0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Скругленный прямоугольник 72"/>
          <p:cNvSpPr/>
          <p:nvPr/>
        </p:nvSpPr>
        <p:spPr>
          <a:xfrm>
            <a:off x="5973500" y="1901922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DCT</a:t>
            </a:r>
            <a:endParaRPr lang="de-DE" sz="1600" dirty="0"/>
          </a:p>
        </p:txBody>
      </p:sp>
      <p:cxnSp>
        <p:nvCxnSpPr>
          <p:cNvPr id="74" name="Прямая соединительная линия 73"/>
          <p:cNvCxnSpPr>
            <a:stCxn id="73" idx="0"/>
            <a:endCxn id="60" idx="2"/>
          </p:cNvCxnSpPr>
          <p:nvPr/>
        </p:nvCxnSpPr>
        <p:spPr>
          <a:xfrm flipH="1" flipV="1">
            <a:off x="6993558" y="1430190"/>
            <a:ext cx="4574" cy="471732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7" name="TextBox 2056"/>
          <p:cNvSpPr txBox="1"/>
          <p:nvPr/>
        </p:nvSpPr>
        <p:spPr>
          <a:xfrm>
            <a:off x="5813554" y="1403484"/>
            <a:ext cx="192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8x8 Blöcke    (YUV)</a:t>
            </a:r>
            <a:endParaRPr lang="de-DE" dirty="0"/>
          </a:p>
        </p:txBody>
      </p:sp>
      <p:cxnSp>
        <p:nvCxnSpPr>
          <p:cNvPr id="79" name="Прямая соединительная линия 78"/>
          <p:cNvCxnSpPr>
            <a:stCxn id="84" idx="0"/>
            <a:endCxn id="73" idx="2"/>
          </p:cNvCxnSpPr>
          <p:nvPr/>
        </p:nvCxnSpPr>
        <p:spPr>
          <a:xfrm flipV="1">
            <a:off x="6993031" y="2348880"/>
            <a:ext cx="5101" cy="474236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824398" y="2339588"/>
            <a:ext cx="3212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8x8 </a:t>
            </a:r>
            <a:r>
              <a:rPr lang="de-DE" dirty="0"/>
              <a:t>Blöcke </a:t>
            </a:r>
            <a:r>
              <a:rPr lang="de-DE" dirty="0" smtClean="0"/>
              <a:t>   (Frequenzbereich)</a:t>
            </a:r>
            <a:endParaRPr lang="de-DE" dirty="0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5968399" y="2823116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Quantisierung</a:t>
            </a:r>
            <a:endParaRPr lang="de-DE" sz="1600" dirty="0"/>
          </a:p>
        </p:txBody>
      </p:sp>
      <p:cxnSp>
        <p:nvCxnSpPr>
          <p:cNvPr id="85" name="Прямая соединительная линия 84"/>
          <p:cNvCxnSpPr>
            <a:stCxn id="88" idx="0"/>
            <a:endCxn id="84" idx="2"/>
          </p:cNvCxnSpPr>
          <p:nvPr/>
        </p:nvCxnSpPr>
        <p:spPr>
          <a:xfrm flipH="1" flipV="1">
            <a:off x="6993031" y="3270074"/>
            <a:ext cx="5101" cy="504056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Скругленный прямоугольник 87"/>
          <p:cNvSpPr/>
          <p:nvPr/>
        </p:nvSpPr>
        <p:spPr>
          <a:xfrm>
            <a:off x="5973500" y="3774130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Kodierung</a:t>
            </a:r>
            <a:endParaRPr lang="de-DE" sz="1600" dirty="0"/>
          </a:p>
        </p:txBody>
      </p:sp>
      <p:sp>
        <p:nvSpPr>
          <p:cNvPr id="90" name="TextBox 89"/>
          <p:cNvSpPr txBox="1"/>
          <p:nvPr/>
        </p:nvSpPr>
        <p:spPr>
          <a:xfrm>
            <a:off x="5842246" y="3284984"/>
            <a:ext cx="3176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8x8 Blöcke   (Quantisierte </a:t>
            </a:r>
            <a:r>
              <a:rPr lang="de-DE" dirty="0" err="1" smtClean="0"/>
              <a:t>Freq</a:t>
            </a:r>
            <a:r>
              <a:rPr lang="de-DE" dirty="0" smtClean="0"/>
              <a:t>.)</a:t>
            </a:r>
            <a:endParaRPr lang="de-DE" dirty="0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5973500" y="4710234"/>
            <a:ext cx="2049263" cy="446958"/>
          </a:xfrm>
          <a:prstGeom prst="roundRect">
            <a:avLst>
              <a:gd name="adj" fmla="val 5844"/>
            </a:avLst>
          </a:prstGeom>
          <a:ln w="412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Headerbeschreibung</a:t>
            </a:r>
            <a:endParaRPr lang="de-DE" sz="1600" dirty="0"/>
          </a:p>
        </p:txBody>
      </p:sp>
      <p:cxnSp>
        <p:nvCxnSpPr>
          <p:cNvPr id="125" name="Прямая соединительная линия 124"/>
          <p:cNvCxnSpPr>
            <a:stCxn id="110" idx="0"/>
            <a:endCxn id="88" idx="2"/>
          </p:cNvCxnSpPr>
          <p:nvPr/>
        </p:nvCxnSpPr>
        <p:spPr>
          <a:xfrm flipV="1">
            <a:off x="6998132" y="4221088"/>
            <a:ext cx="0" cy="489146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878867" y="4211796"/>
            <a:ext cx="2484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 smtClean="0"/>
              <a:t>Komprim</a:t>
            </a:r>
            <a:r>
              <a:rPr lang="de-DE" dirty="0" smtClean="0"/>
              <a:t>.    Datenblöcke</a:t>
            </a:r>
            <a:endParaRPr lang="de-DE" dirty="0"/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3740369" y="2376158"/>
            <a:ext cx="2049263" cy="446958"/>
          </a:xfrm>
          <a:prstGeom prst="roundRect">
            <a:avLst>
              <a:gd name="adj" fmla="val 5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 smtClean="0"/>
              <a:t>Prediction</a:t>
            </a:r>
            <a:endParaRPr lang="de-DE" sz="1600" dirty="0"/>
          </a:p>
        </p:txBody>
      </p:sp>
      <p:cxnSp>
        <p:nvCxnSpPr>
          <p:cNvPr id="131" name="Прямая соединительная линия 130"/>
          <p:cNvCxnSpPr>
            <a:stCxn id="130" idx="0"/>
          </p:cNvCxnSpPr>
          <p:nvPr/>
        </p:nvCxnSpPr>
        <p:spPr>
          <a:xfrm flipV="1">
            <a:off x="4765001" y="1430190"/>
            <a:ext cx="1208499" cy="945968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stCxn id="88" idx="1"/>
            <a:endCxn id="130" idx="2"/>
          </p:cNvCxnSpPr>
          <p:nvPr/>
        </p:nvCxnSpPr>
        <p:spPr>
          <a:xfrm flipH="1" flipV="1">
            <a:off x="4765001" y="2823116"/>
            <a:ext cx="1208499" cy="1174493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664359" y="1835532"/>
            <a:ext cx="217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Komponenten     YUV</a:t>
            </a:r>
            <a:endParaRPr lang="de-DE" dirty="0"/>
          </a:p>
        </p:txBody>
      </p:sp>
      <p:sp>
        <p:nvSpPr>
          <p:cNvPr id="36" name="TextBox 35"/>
          <p:cNvSpPr txBox="1"/>
          <p:nvPr/>
        </p:nvSpPr>
        <p:spPr>
          <a:xfrm>
            <a:off x="3714921" y="3039053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Daten im </a:t>
            </a:r>
          </a:p>
          <a:p>
            <a:r>
              <a:rPr lang="de-DE" dirty="0"/>
              <a:t>Differenzbereich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2935906" y="5085184"/>
            <a:ext cx="555975" cy="0"/>
          </a:xfrm>
          <a:prstGeom prst="line">
            <a:avLst/>
          </a:prstGeom>
          <a:ln w="34925">
            <a:solidFill>
              <a:schemeClr val="tx2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886643" y="4861705"/>
            <a:ext cx="2049263" cy="446958"/>
          </a:xfrm>
          <a:prstGeom prst="roundRect">
            <a:avLst>
              <a:gd name="adj" fmla="val 5844"/>
            </a:avLst>
          </a:prstGeom>
          <a:ln w="412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Vergleich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36174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0" grpId="0" animBg="1"/>
      <p:bldP spid="67" grpId="0" animBg="1"/>
      <p:bldP spid="73" grpId="0" animBg="1"/>
      <p:bldP spid="2057" grpId="0"/>
      <p:bldP spid="82" grpId="0"/>
      <p:bldP spid="84" grpId="0" animBg="1"/>
      <p:bldP spid="88" grpId="0" animBg="1"/>
      <p:bldP spid="90" grpId="0"/>
      <p:bldP spid="110" grpId="0" animBg="1"/>
      <p:bldP spid="128" grpId="0"/>
      <p:bldP spid="130" grpId="0" animBg="1"/>
      <p:bldP spid="35" grpId="0"/>
      <p:bldP spid="36" grpId="0"/>
      <p:bldP spid="4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Vergleich</a:t>
            </a: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52</a:t>
            </a:fld>
            <a:endParaRPr lang="de-DE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299051"/>
              </p:ext>
            </p:extLst>
          </p:nvPr>
        </p:nvGraphicFramePr>
        <p:xfrm>
          <a:off x="567923" y="3284984"/>
          <a:ext cx="818054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854"/>
                <a:gridCol w="2454199"/>
                <a:gridCol w="1368152"/>
                <a:gridCol w="1368152"/>
                <a:gridCol w="1656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Datei #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JPEG </a:t>
                      </a:r>
                      <a:r>
                        <a:rPr lang="de-DE" b="0" dirty="0" smtClean="0"/>
                        <a:t>(KB)</a:t>
                      </a:r>
                    </a:p>
                    <a:p>
                      <a:pPr algn="ctr"/>
                      <a:r>
                        <a:rPr lang="de-DE" b="0" dirty="0" smtClean="0"/>
                        <a:t>L / M / H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PNG </a:t>
                      </a:r>
                      <a:r>
                        <a:rPr lang="de-DE" b="0" dirty="0" smtClean="0"/>
                        <a:t>(KB)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LZMA</a:t>
                      </a:r>
                      <a:r>
                        <a:rPr lang="de-DE" b="0" dirty="0" smtClean="0"/>
                        <a:t>(KB)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BZIP2 </a:t>
                      </a:r>
                      <a:r>
                        <a:rPr lang="de-DE" b="0" dirty="0" smtClean="0"/>
                        <a:t>(KB)</a:t>
                      </a:r>
                      <a:endParaRPr lang="de-DE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14,7 / 18,5 / 24,4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14,2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11,6</a:t>
                      </a:r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12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141</a:t>
                      </a:r>
                      <a:r>
                        <a:rPr lang="de-DE" baseline="0" dirty="0" smtClean="0"/>
                        <a:t> / 572 / 3200</a:t>
                      </a:r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8667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10114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10098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aseline="0" dirty="0" smtClean="0"/>
                        <a:t>82 / </a:t>
                      </a:r>
                      <a:r>
                        <a:rPr lang="de-DE" dirty="0" smtClean="0"/>
                        <a:t>174 / 414</a:t>
                      </a:r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707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569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526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4696" y="1146809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1. </a:t>
            </a:r>
            <a:endParaRPr lang="de-DE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31442"/>
            <a:ext cx="1800200" cy="60006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2079" y="1619508"/>
            <a:ext cx="1255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300x100 </a:t>
            </a:r>
            <a:r>
              <a:rPr lang="de-DE" dirty="0" err="1" smtClean="0"/>
              <a:t>px</a:t>
            </a:r>
            <a:endParaRPr lang="de-DE" dirty="0"/>
          </a:p>
        </p:txBody>
      </p:sp>
      <p:sp>
        <p:nvSpPr>
          <p:cNvPr id="16" name="TextBox 15"/>
          <p:cNvSpPr txBox="1"/>
          <p:nvPr/>
        </p:nvSpPr>
        <p:spPr>
          <a:xfrm>
            <a:off x="2141146" y="1619508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r>
              <a:rPr lang="de-DE" dirty="0" smtClean="0"/>
              <a:t>7,9 KB</a:t>
            </a:r>
            <a:endParaRPr lang="de-DE" dirty="0"/>
          </a:p>
        </p:txBody>
      </p:sp>
      <p:pic>
        <p:nvPicPr>
          <p:cNvPr id="1027" name="Picture 3" descr="C:\Users\RU$$\Dropbox\Privat\Vergleich\ex2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169" y="1016126"/>
            <a:ext cx="1850774" cy="12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097221" y="1187460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2. </a:t>
            </a:r>
            <a:endParaRPr lang="de-DE" dirty="0"/>
          </a:p>
        </p:txBody>
      </p:sp>
      <p:sp>
        <p:nvSpPr>
          <p:cNvPr id="19" name="TextBox 18"/>
          <p:cNvSpPr txBox="1"/>
          <p:nvPr/>
        </p:nvSpPr>
        <p:spPr>
          <a:xfrm>
            <a:off x="3491880" y="2246891"/>
            <a:ext cx="2379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3456x2304 </a:t>
            </a:r>
            <a:r>
              <a:rPr lang="de-DE" dirty="0" err="1" smtClean="0"/>
              <a:t>px</a:t>
            </a:r>
            <a:r>
              <a:rPr lang="de-DE" dirty="0" smtClean="0"/>
              <a:t>  22,7 MB</a:t>
            </a:r>
            <a:endParaRPr lang="de-DE" dirty="0"/>
          </a:p>
        </p:txBody>
      </p:sp>
      <p:pic>
        <p:nvPicPr>
          <p:cNvPr id="1028" name="Picture 4" descr="C:\Users\RU$$\Dropbox\Privat\Vergleich\ex3_sma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031442"/>
            <a:ext cx="1645463" cy="123409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103924" y="1153475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3. </a:t>
            </a:r>
            <a:endParaRPr lang="de-DE" dirty="0"/>
          </a:p>
        </p:txBody>
      </p:sp>
      <p:sp>
        <p:nvSpPr>
          <p:cNvPr id="22" name="TextBox 21"/>
          <p:cNvSpPr txBox="1"/>
          <p:nvPr/>
        </p:nvSpPr>
        <p:spPr>
          <a:xfrm>
            <a:off x="6477579" y="2277899"/>
            <a:ext cx="2262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1600x1200 </a:t>
            </a:r>
            <a:r>
              <a:rPr lang="de-DE" dirty="0" err="1" smtClean="0"/>
              <a:t>px</a:t>
            </a:r>
            <a:r>
              <a:rPr lang="de-DE" dirty="0" smtClean="0"/>
              <a:t>  5,5 MB</a:t>
            </a:r>
            <a:endParaRPr lang="de-DE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465879" y="1827565"/>
            <a:ext cx="3823649" cy="2465531"/>
            <a:chOff x="465879" y="1827565"/>
            <a:chExt cx="3823649" cy="246553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879" y="1827565"/>
              <a:ext cx="3810000" cy="127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4" name="Прямая соединительная линия 13"/>
            <p:cNvCxnSpPr>
              <a:endCxn id="20" idx="1"/>
            </p:cNvCxnSpPr>
            <p:nvPr/>
          </p:nvCxnSpPr>
          <p:spPr>
            <a:xfrm>
              <a:off x="468344" y="3097565"/>
              <a:ext cx="1840344" cy="1015511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>
              <a:endCxn id="20" idx="3"/>
            </p:cNvCxnSpPr>
            <p:nvPr/>
          </p:nvCxnSpPr>
          <p:spPr>
            <a:xfrm flipH="1">
              <a:off x="2740736" y="3088758"/>
              <a:ext cx="1548792" cy="10243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рямоугольник 19"/>
            <p:cNvSpPr/>
            <p:nvPr/>
          </p:nvSpPr>
          <p:spPr>
            <a:xfrm>
              <a:off x="2308688" y="3933056"/>
              <a:ext cx="432048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303367" y="2891681"/>
            <a:ext cx="5828627" cy="2802829"/>
            <a:chOff x="3303367" y="2891681"/>
            <a:chExt cx="5828627" cy="2802829"/>
          </a:xfrm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2891681"/>
              <a:ext cx="4920034" cy="28028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3303367" y="4293096"/>
              <a:ext cx="752832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3" name="Прямая соединительная линия 32"/>
            <p:cNvCxnSpPr>
              <a:endCxn id="32" idx="0"/>
            </p:cNvCxnSpPr>
            <p:nvPr/>
          </p:nvCxnSpPr>
          <p:spPr>
            <a:xfrm flipH="1">
              <a:off x="3679783" y="2891681"/>
              <a:ext cx="532177" cy="140141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>
              <a:endCxn id="32" idx="2"/>
            </p:cNvCxnSpPr>
            <p:nvPr/>
          </p:nvCxnSpPr>
          <p:spPr>
            <a:xfrm flipH="1" flipV="1">
              <a:off x="3679783" y="4653136"/>
              <a:ext cx="532177" cy="104137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186903" y="956935"/>
            <a:ext cx="5457825" cy="4052567"/>
            <a:chOff x="186903" y="956935"/>
            <a:chExt cx="5457825" cy="4052567"/>
          </a:xfrm>
        </p:grpSpPr>
        <p:pic>
          <p:nvPicPr>
            <p:cNvPr id="35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903" y="956935"/>
              <a:ext cx="5457825" cy="3095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2363088" y="4649462"/>
              <a:ext cx="432048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2" name="Прямая соединительная линия 41"/>
            <p:cNvCxnSpPr>
              <a:endCxn id="41" idx="3"/>
            </p:cNvCxnSpPr>
            <p:nvPr/>
          </p:nvCxnSpPr>
          <p:spPr>
            <a:xfrm flipH="1">
              <a:off x="2795136" y="4052560"/>
              <a:ext cx="2849592" cy="77692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>
              <a:endCxn id="41" idx="1"/>
            </p:cNvCxnSpPr>
            <p:nvPr/>
          </p:nvCxnSpPr>
          <p:spPr>
            <a:xfrm>
              <a:off x="186903" y="4052560"/>
              <a:ext cx="2176185" cy="77692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784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Ende</a:t>
            </a: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53</a:t>
            </a:fld>
            <a:endParaRPr lang="de-DE" sz="1600" dirty="0"/>
          </a:p>
        </p:txBody>
      </p:sp>
      <p:pic>
        <p:nvPicPr>
          <p:cNvPr id="2052" name="Picture 4" descr="PNG vs 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785"/>
            <a:ext cx="476250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789402" y="2364997"/>
            <a:ext cx="376737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dirty="0" smtClean="0">
                <a:solidFill>
                  <a:schemeClr val="accent1"/>
                </a:solidFill>
              </a:rPr>
              <a:t>Vielen Dank!</a:t>
            </a:r>
          </a:p>
          <a:p>
            <a:r>
              <a:rPr lang="de-DE" sz="5400" dirty="0" smtClean="0">
                <a:solidFill>
                  <a:schemeClr val="accent1"/>
                </a:solidFill>
              </a:rPr>
              <a:t>Fragen </a:t>
            </a:r>
            <a:r>
              <a:rPr lang="de-DE" sz="5400" dirty="0" smtClean="0">
                <a:solidFill>
                  <a:schemeClr val="accent1"/>
                </a:solidFill>
              </a:rPr>
              <a:t>?!</a:t>
            </a:r>
            <a:endParaRPr lang="de-DE" sz="5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38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/>
              <a:t>Einführung. </a:t>
            </a:r>
            <a:r>
              <a:rPr lang="de-DE" sz="2800" dirty="0" smtClean="0"/>
              <a:t>Y-U-V Farbraum</a:t>
            </a:r>
            <a:endParaRPr lang="de-D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Menschliches Auge:</a:t>
            </a:r>
          </a:p>
          <a:p>
            <a:pPr lvl="1">
              <a:buFont typeface="Wingdings" pitchFamily="2" charset="2"/>
              <a:buChar char="Ø"/>
            </a:pPr>
            <a:r>
              <a:rPr lang="de-DE" sz="2600" dirty="0" smtClean="0"/>
              <a:t> Höhere Empfindlichkeit zur Helligkeit als zur Farbe</a:t>
            </a:r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6</a:t>
            </a:fld>
            <a:endParaRPr lang="de-DE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204864"/>
            <a:ext cx="89748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>
                <a:solidFill>
                  <a:schemeClr val="tx2"/>
                </a:solidFill>
              </a:rPr>
              <a:t>Problem bei R-G-B: </a:t>
            </a:r>
          </a:p>
          <a:p>
            <a:pPr lvl="1">
              <a:buFont typeface="Wingdings" pitchFamily="2" charset="2"/>
              <a:buChar char="Ø"/>
            </a:pPr>
            <a:r>
              <a:rPr lang="de-DE" sz="2600" dirty="0"/>
              <a:t> </a:t>
            </a:r>
            <a:r>
              <a:rPr lang="de-DE" sz="2600" dirty="0" smtClean="0"/>
              <a:t>  Helligkeitsinformation ist </a:t>
            </a:r>
            <a:r>
              <a:rPr lang="de-DE" sz="2600" dirty="0"/>
              <a:t>in jeder Komponente </a:t>
            </a:r>
            <a:r>
              <a:rPr lang="de-DE" sz="2600" dirty="0" smtClean="0"/>
              <a:t>gespeichert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1520" y="3356991"/>
                <a:ext cx="8640960" cy="21544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3000" b="1" dirty="0" smtClean="0">
                    <a:solidFill>
                      <a:schemeClr val="tx2"/>
                    </a:solidFill>
                  </a:rPr>
                  <a:t>Umwandlung in Y-U-V:</a:t>
                </a:r>
              </a:p>
              <a:p>
                <a:pPr lvl="1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de-DE" sz="2600" b="0" i="1" smtClean="0">
                        <a:latin typeface="Cambria Math"/>
                      </a:rPr>
                      <m:t>  </m:t>
                    </m:r>
                    <m:r>
                      <a:rPr lang="de-DE" sz="2600" i="1">
                        <a:latin typeface="Cambria Math"/>
                      </a:rPr>
                      <m:t>𝑌</m:t>
                    </m:r>
                    <m:r>
                      <a:rPr lang="de-DE" sz="2600" i="1">
                        <a:latin typeface="Cambria Math"/>
                      </a:rPr>
                      <m:t>=0.299∙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𝑅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+0.587∙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𝐺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+0.114∙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endParaRPr lang="de-DE" sz="2600" dirty="0">
                  <a:ea typeface="Cambria Math"/>
                </a:endParaRPr>
              </a:p>
              <a:p>
                <a:pPr lvl="1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de-DE" sz="2600" b="0" i="1" smtClean="0">
                        <a:latin typeface="Cambria Math"/>
                      </a:rPr>
                      <m:t>  </m:t>
                    </m:r>
                    <m:r>
                      <a:rPr lang="de-DE" sz="2600" i="1">
                        <a:latin typeface="Cambria Math"/>
                      </a:rPr>
                      <m:t>𝑈</m:t>
                    </m:r>
                    <m:r>
                      <a:rPr lang="de-DE" sz="2600" i="1">
                        <a:latin typeface="Cambria Math"/>
                      </a:rPr>
                      <m:t>=0.493∙</m:t>
                    </m:r>
                    <m:d>
                      <m:dPr>
                        <m:ctrlPr>
                          <a:rPr lang="de-DE" sz="2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𝑌</m:t>
                        </m:r>
                      </m:e>
                    </m:d>
                  </m:oMath>
                </a14:m>
                <a:endParaRPr lang="de-DE" sz="2600" dirty="0">
                  <a:ea typeface="Cambria Math"/>
                </a:endParaRPr>
              </a:p>
              <a:p>
                <a:pPr lvl="1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de-DE" sz="2600" b="0" i="1" smtClean="0">
                        <a:latin typeface="Cambria Math"/>
                      </a:rPr>
                      <m:t>  </m:t>
                    </m:r>
                    <m:r>
                      <a:rPr lang="de-DE" sz="2600" i="1">
                        <a:latin typeface="Cambria Math"/>
                      </a:rPr>
                      <m:t>𝑉</m:t>
                    </m:r>
                    <m:r>
                      <a:rPr lang="de-DE" sz="2600" i="1">
                        <a:latin typeface="Cambria Math"/>
                      </a:rPr>
                      <m:t>=0.877∙(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𝑅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𝑌</m:t>
                    </m:r>
                    <m:r>
                      <a:rPr lang="de-DE" sz="2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de-DE" sz="2600" dirty="0"/>
              </a:p>
              <a:p>
                <a14:m>
                  <m:oMath xmlns:m="http://schemas.openxmlformats.org/officeDocument/2006/math">
                    <m:r>
                      <a:rPr lang="de-DE" sz="2600" i="1">
                        <a:latin typeface="Cambria Math"/>
                      </a:rPr>
                      <m:t>𝑌</m:t>
                    </m:r>
                  </m:oMath>
                </a14:m>
                <a:r>
                  <a:rPr lang="de-DE" sz="2600" dirty="0"/>
                  <a:t> – Helligkeit, </a:t>
                </a:r>
                <a14:m>
                  <m:oMath xmlns:m="http://schemas.openxmlformats.org/officeDocument/2006/math">
                    <m:r>
                      <a:rPr lang="de-DE" sz="2600" i="1">
                        <a:latin typeface="Cambria Math"/>
                      </a:rPr>
                      <m:t>𝑈</m:t>
                    </m:r>
                  </m:oMath>
                </a14:m>
                <a:r>
                  <a:rPr lang="de-DE" sz="2600" dirty="0"/>
                  <a:t> – Rot-Grün Balance, </a:t>
                </a:r>
                <a14:m>
                  <m:oMath xmlns:m="http://schemas.openxmlformats.org/officeDocument/2006/math">
                    <m:r>
                      <a:rPr lang="de-DE" sz="2600" i="1">
                        <a:latin typeface="Cambria Math"/>
                      </a:rPr>
                      <m:t>𝑉</m:t>
                    </m:r>
                  </m:oMath>
                </a14:m>
                <a:r>
                  <a:rPr lang="de-DE" sz="2600" dirty="0"/>
                  <a:t> – Gelb-Blau Balance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56991"/>
                <a:ext cx="8640960" cy="2154436"/>
              </a:xfrm>
              <a:prstGeom prst="rect">
                <a:avLst/>
              </a:prstGeom>
              <a:blipFill rotWithShape="1">
                <a:blip r:embed="rId4"/>
                <a:stretch>
                  <a:fillRect l="-1622" t="-3399" b="-65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058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/>
              <a:t>Einführung. </a:t>
            </a:r>
            <a:r>
              <a:rPr lang="de-DE" sz="2800" dirty="0" smtClean="0"/>
              <a:t>Lossy Kompressionsmöglichkeit</a:t>
            </a: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7</a:t>
            </a:fld>
            <a:endParaRPr lang="de-DE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701" y="1324664"/>
            <a:ext cx="87129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Originalbild: </a:t>
            </a:r>
            <a:endParaRPr lang="de-DE" sz="3000" b="1" dirty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2701" y="2887542"/>
            <a:ext cx="87129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R-G-B: </a:t>
            </a:r>
            <a:endParaRPr lang="de-DE" sz="3000" b="1" dirty="0">
              <a:solidFill>
                <a:schemeClr val="tx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2701" y="4475814"/>
            <a:ext cx="87129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 smtClean="0">
                <a:solidFill>
                  <a:schemeClr val="tx2"/>
                </a:solidFill>
              </a:rPr>
              <a:t>Y-U-V: </a:t>
            </a:r>
            <a:endParaRPr lang="de-DE" sz="3000" b="1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556" y="942991"/>
            <a:ext cx="1786610" cy="133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92896"/>
            <a:ext cx="1801974" cy="134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556" y="2492896"/>
            <a:ext cx="1801974" cy="134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272" y="2492896"/>
            <a:ext cx="1801974" cy="134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43" y="4086895"/>
            <a:ext cx="1786609" cy="133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89672"/>
            <a:ext cx="1779155" cy="1326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556" y="4077072"/>
            <a:ext cx="1801974" cy="135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69485" y="942991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24 Bits</a:t>
            </a:r>
            <a:endParaRPr lang="de-DE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267272" y="2492896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8 Bits</a:t>
            </a:r>
            <a:endParaRPr lang="de-DE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569185" y="2492896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8 Bits</a:t>
            </a:r>
            <a:endParaRPr lang="de-DE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873255" y="2492896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8 Bits</a:t>
            </a:r>
            <a:endParaRPr lang="de-DE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267744" y="4077072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8 Bits</a:t>
            </a:r>
            <a:endParaRPr lang="de-DE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569184" y="4077072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4 Bits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63730" y="4097105"/>
            <a:ext cx="1791681" cy="1331836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4 Bits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06432" y="5602285"/>
            <a:ext cx="1483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Quelle: Wikipedia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4495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3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Übersicht</a:t>
            </a:r>
            <a:endParaRPr lang="de-DE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8</a:t>
            </a:fld>
            <a:endParaRPr lang="de-DE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15" y="4365104"/>
            <a:ext cx="58309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de-DE" sz="3200" dirty="0" smtClean="0"/>
              <a:t>Zusammenfassung</a:t>
            </a:r>
          </a:p>
          <a:p>
            <a:pPr marL="914400" lvl="1" indent="-457200">
              <a:buFont typeface="Symbol" pitchFamily="18" charset="2"/>
              <a:buChar char="-"/>
            </a:pPr>
            <a:r>
              <a:rPr lang="de-DE" sz="2800" dirty="0" smtClean="0"/>
              <a:t>Vergleich mit anderen Verfahren</a:t>
            </a:r>
            <a:endParaRPr lang="de-DE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2343651"/>
            <a:ext cx="850717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de-DE" sz="3200" dirty="0">
                <a:solidFill>
                  <a:srgbClr val="0070C0"/>
                </a:solidFill>
              </a:rPr>
              <a:t>Komprimierungsstrategie JPEG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>
                <a:solidFill>
                  <a:srgbClr val="0070C0"/>
                </a:solidFill>
              </a:rPr>
              <a:t>Überblick 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 smtClean="0">
                <a:solidFill>
                  <a:srgbClr val="0070C0"/>
                </a:solidFill>
              </a:rPr>
              <a:t>Komprimierungsstufen in Details</a:t>
            </a:r>
          </a:p>
          <a:p>
            <a:pPr marL="742950" lvl="1" indent="-285750">
              <a:buFont typeface="Symbol" pitchFamily="18" charset="2"/>
              <a:buChar char="-"/>
            </a:pPr>
            <a:r>
              <a:rPr lang="de-DE" sz="2800" dirty="0" smtClean="0">
                <a:solidFill>
                  <a:srgbClr val="0070C0"/>
                </a:solidFill>
              </a:rPr>
              <a:t>Vor-/Nachteile von JPEG </a:t>
            </a:r>
          </a:p>
        </p:txBody>
      </p:sp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454685" y="1052736"/>
            <a:ext cx="8229600" cy="12241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 Einführung</a:t>
            </a:r>
          </a:p>
          <a:p>
            <a:pPr lvl="1"/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Bilddarstellung, R-G-B und Y-U-V Farbräume</a:t>
            </a:r>
          </a:p>
        </p:txBody>
      </p:sp>
    </p:spTree>
    <p:extLst>
      <p:ext uri="{BB962C8B-B14F-4D97-AF65-F5344CB8AC3E}">
        <p14:creationId xmlns:p14="http://schemas.microsoft.com/office/powerpoint/2010/main" val="38418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V="1">
            <a:off x="-2515" y="0"/>
            <a:ext cx="9144000" cy="764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-2515" y="692696"/>
            <a:ext cx="9144000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19256" cy="778098"/>
          </a:xfrm>
        </p:spPr>
        <p:txBody>
          <a:bodyPr/>
          <a:lstStyle/>
          <a:p>
            <a:pPr algn="l"/>
            <a:r>
              <a:rPr lang="de-DE" dirty="0" smtClean="0"/>
              <a:t>JPEG. </a:t>
            </a:r>
            <a:r>
              <a:rPr lang="de-DE" sz="2800" dirty="0" smtClean="0"/>
              <a:t>Überblick: Geschichte</a:t>
            </a:r>
            <a:endParaRPr lang="de-DE" sz="2800" dirty="0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-2515" y="5973148"/>
            <a:ext cx="9154142" cy="1080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22" y="6070796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8" y="6068097"/>
            <a:ext cx="6366764" cy="78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22763" y="608400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Folie: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08304" y="6342139"/>
            <a:ext cx="1666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Ruslan Ragimov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8259079" y="6093296"/>
            <a:ext cx="724327" cy="365125"/>
          </a:xfrm>
        </p:spPr>
        <p:txBody>
          <a:bodyPr/>
          <a:lstStyle/>
          <a:p>
            <a:fld id="{C6C64256-2E1E-4484-AFC4-D0CE6E7686C0}" type="slidenum">
              <a:rPr lang="de-DE" sz="1600" smtClean="0"/>
              <a:t>9</a:t>
            </a:fld>
            <a:endParaRPr lang="de-DE" sz="1600" dirty="0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000" b="1" u="sng" dirty="0" smtClean="0">
                <a:solidFill>
                  <a:schemeClr val="tx2"/>
                </a:solidFill>
              </a:rPr>
              <a:t>J</a:t>
            </a:r>
            <a:r>
              <a:rPr lang="de-DE" sz="3000" b="1" dirty="0" smtClean="0">
                <a:solidFill>
                  <a:schemeClr val="tx2"/>
                </a:solidFill>
              </a:rPr>
              <a:t>oint </a:t>
            </a:r>
            <a:r>
              <a:rPr lang="de-DE" sz="3000" b="1" u="sng" dirty="0" err="1" smtClean="0">
                <a:solidFill>
                  <a:schemeClr val="tx2"/>
                </a:solidFill>
              </a:rPr>
              <a:t>P</a:t>
            </a:r>
            <a:r>
              <a:rPr lang="de-DE" sz="3000" b="1" dirty="0" err="1" smtClean="0">
                <a:solidFill>
                  <a:schemeClr val="tx2"/>
                </a:solidFill>
              </a:rPr>
              <a:t>hotographic</a:t>
            </a:r>
            <a:r>
              <a:rPr lang="de-DE" sz="3000" b="1" dirty="0" smtClean="0">
                <a:solidFill>
                  <a:schemeClr val="tx2"/>
                </a:solidFill>
              </a:rPr>
              <a:t> </a:t>
            </a:r>
            <a:r>
              <a:rPr lang="de-DE" sz="3000" b="1" u="sng" dirty="0" err="1" smtClean="0">
                <a:solidFill>
                  <a:schemeClr val="tx2"/>
                </a:solidFill>
              </a:rPr>
              <a:t>E</a:t>
            </a:r>
            <a:r>
              <a:rPr lang="de-DE" sz="3000" b="1" dirty="0" err="1" smtClean="0">
                <a:solidFill>
                  <a:schemeClr val="tx2"/>
                </a:solidFill>
              </a:rPr>
              <a:t>xperts</a:t>
            </a:r>
            <a:r>
              <a:rPr lang="de-DE" sz="3000" b="1" dirty="0" smtClean="0">
                <a:solidFill>
                  <a:schemeClr val="tx2"/>
                </a:solidFill>
              </a:rPr>
              <a:t> </a:t>
            </a:r>
            <a:r>
              <a:rPr lang="de-DE" sz="3000" b="1" u="sng" dirty="0" smtClean="0">
                <a:solidFill>
                  <a:schemeClr val="tx2"/>
                </a:solidFill>
              </a:rPr>
              <a:t>G</a:t>
            </a:r>
            <a:r>
              <a:rPr lang="de-DE" sz="3000" b="1" dirty="0" smtClean="0">
                <a:solidFill>
                  <a:schemeClr val="tx2"/>
                </a:solidFill>
              </a:rPr>
              <a:t>roup:</a:t>
            </a:r>
          </a:p>
          <a:p>
            <a:pPr lvl="1">
              <a:buFont typeface="Wingdings" pitchFamily="2" charset="2"/>
              <a:buChar char="Ø"/>
            </a:pPr>
            <a:r>
              <a:rPr lang="de-DE" sz="2600" dirty="0"/>
              <a:t> </a:t>
            </a:r>
            <a:r>
              <a:rPr lang="de-DE" sz="2600" dirty="0" smtClean="0"/>
              <a:t>Gegründet im Juni 1987 von CCITT und ISO</a:t>
            </a:r>
          </a:p>
          <a:p>
            <a:pPr lvl="1">
              <a:buFont typeface="Wingdings" pitchFamily="2" charset="2"/>
              <a:buChar char="Ø"/>
            </a:pPr>
            <a:r>
              <a:rPr lang="de-DE" sz="2600" dirty="0"/>
              <a:t> </a:t>
            </a:r>
            <a:r>
              <a:rPr lang="de-DE" sz="2600" dirty="0" smtClean="0"/>
              <a:t>Erster Entwurf in 1991</a:t>
            </a:r>
          </a:p>
          <a:p>
            <a:pPr lvl="1">
              <a:buFont typeface="Arial" pitchFamily="34" charset="0"/>
              <a:buChar char="•"/>
            </a:pPr>
            <a:endParaRPr lang="de-DE" sz="2200" dirty="0" smtClean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13001" y="2708920"/>
            <a:ext cx="8712968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3000" b="1" dirty="0" smtClean="0">
                <a:solidFill>
                  <a:schemeClr val="tx2"/>
                </a:solidFill>
              </a:rPr>
              <a:t>Hauptziele:</a:t>
            </a:r>
          </a:p>
          <a:p>
            <a:pPr marL="857250" lvl="2" indent="-457200">
              <a:buFont typeface="Wingdings" pitchFamily="2" charset="2"/>
              <a:buChar char="ü"/>
            </a:pPr>
            <a:r>
              <a:rPr lang="de-DE" sz="2600" dirty="0" smtClean="0"/>
              <a:t>Hohe Kompressionsrate und Qualität</a:t>
            </a:r>
          </a:p>
          <a:p>
            <a:pPr marL="857250" lvl="2" indent="-457200">
              <a:buFont typeface="Wingdings" pitchFamily="2" charset="2"/>
              <a:buChar char="ü"/>
            </a:pPr>
            <a:r>
              <a:rPr lang="de-DE" sz="2600" dirty="0" smtClean="0"/>
              <a:t>Benutzung von mehreren Parameter</a:t>
            </a:r>
          </a:p>
          <a:p>
            <a:pPr marL="857250" lvl="2" indent="-457200">
              <a:buFont typeface="Wingdings" pitchFamily="2" charset="2"/>
              <a:buChar char="ü"/>
            </a:pPr>
            <a:r>
              <a:rPr lang="de-DE" sz="2600" dirty="0" smtClean="0"/>
              <a:t>Gutes Resultat beim jeglichen durchgehenden Ton</a:t>
            </a:r>
          </a:p>
          <a:p>
            <a:pPr marL="857250" lvl="2" indent="-457200">
              <a:buFont typeface="Wingdings" pitchFamily="2" charset="2"/>
              <a:buChar char="ü"/>
            </a:pPr>
            <a:r>
              <a:rPr lang="de-DE" sz="2600" dirty="0" smtClean="0"/>
              <a:t>Anspruchsvoller aber nicht zu komplexer Algorithmus</a:t>
            </a:r>
            <a:endParaRPr lang="de-DE" sz="2600" dirty="0"/>
          </a:p>
          <a:p>
            <a:endParaRPr lang="de-DE" sz="3000" b="1" dirty="0" smtClean="0">
              <a:solidFill>
                <a:schemeClr val="tx2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de-DE" sz="2200" dirty="0" smtClean="0"/>
          </a:p>
        </p:txBody>
      </p:sp>
    </p:spTree>
    <p:extLst>
      <p:ext uri="{BB962C8B-B14F-4D97-AF65-F5344CB8AC3E}">
        <p14:creationId xmlns:p14="http://schemas.microsoft.com/office/powerpoint/2010/main" val="354984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5171</Words>
  <Application>Microsoft Office PowerPoint</Application>
  <PresentationFormat>Экран (4:3)</PresentationFormat>
  <Paragraphs>2713</Paragraphs>
  <Slides>53</Slides>
  <Notes>52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JPEG Seminar: Kompressionsalgorithmen</vt:lpstr>
      <vt:lpstr>Übersicht</vt:lpstr>
      <vt:lpstr>Einführung. Bilddarstellung</vt:lpstr>
      <vt:lpstr>Einführung. R-G-B Farbraum</vt:lpstr>
      <vt:lpstr>Einführung. Bildkompression</vt:lpstr>
      <vt:lpstr>Einführung. Y-U-V Farbraum</vt:lpstr>
      <vt:lpstr>Einführung. Lossy Kompressionsmöglichkeit</vt:lpstr>
      <vt:lpstr>Übersicht</vt:lpstr>
      <vt:lpstr>JPEG. Überblick: Geschichte</vt:lpstr>
      <vt:lpstr>JPEG. Überblick: Strategien</vt:lpstr>
      <vt:lpstr>JPEG. Überblick: Stufen</vt:lpstr>
      <vt:lpstr>JPEG. Stufe I: Bildvorbereitung</vt:lpstr>
      <vt:lpstr>JPEG. Stufe I: Bildvorbereitung</vt:lpstr>
      <vt:lpstr>JPEG. Überblick: Stufen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Stufe II: DCT</vt:lpstr>
      <vt:lpstr>JPEG. Überblick: Stufen</vt:lpstr>
      <vt:lpstr>JPEG. Stufe III: Quantisierung</vt:lpstr>
      <vt:lpstr>JPEG. Stufe III: Quantisierung</vt:lpstr>
      <vt:lpstr>JPEG. Stufe III: Quantisierung</vt:lpstr>
      <vt:lpstr>JPEG. Stufe III: Quantisierung</vt:lpstr>
      <vt:lpstr>JPEG. Überblick: Stufen</vt:lpstr>
      <vt:lpstr>JPEG. Stufe IV: Encoding</vt:lpstr>
      <vt:lpstr>JPEG. Stufe IV: Encoding</vt:lpstr>
      <vt:lpstr>JPEG. Stufe IV: Encoding</vt:lpstr>
      <vt:lpstr>JPEG. Stufe IV: Encoding</vt:lpstr>
      <vt:lpstr>JPEG. Stufe IV: Encoding</vt:lpstr>
      <vt:lpstr>JPEG. Stufe IV: Encoding</vt:lpstr>
      <vt:lpstr>JPEG. Stufe IV: Encoding</vt:lpstr>
      <vt:lpstr>JPEG. Stufe IV: Encoding</vt:lpstr>
      <vt:lpstr>JPEG. Stufe IV: Encoding</vt:lpstr>
      <vt:lpstr>JPEG. Überblick: Stufen</vt:lpstr>
      <vt:lpstr>JPEG. Lossless-Modus: Prediction</vt:lpstr>
      <vt:lpstr>JPEG. Überblick: Stufen</vt:lpstr>
      <vt:lpstr>JPEG. Vor-/Nachteile</vt:lpstr>
      <vt:lpstr>JPEG. Ausblick</vt:lpstr>
      <vt:lpstr>Übersicht</vt:lpstr>
      <vt:lpstr>Zusammenfassung</vt:lpstr>
      <vt:lpstr>Vergleich</vt:lpstr>
      <vt:lpstr>Ende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JPEG Seminar: Kompressionsalgorithmen</dc:title>
  <dc:creator>RU$$</dc:creator>
  <cp:lastModifiedBy>RU$$</cp:lastModifiedBy>
  <cp:revision>392</cp:revision>
  <dcterms:created xsi:type="dcterms:W3CDTF">2012-04-05T09:14:29Z</dcterms:created>
  <dcterms:modified xsi:type="dcterms:W3CDTF">2012-09-05T11:16:48Z</dcterms:modified>
</cp:coreProperties>
</file>